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0" r:id="rId3"/>
    <p:sldId id="271" r:id="rId4"/>
    <p:sldId id="257" r:id="rId5"/>
    <p:sldId id="258" r:id="rId6"/>
    <p:sldId id="259" r:id="rId7"/>
    <p:sldId id="260" r:id="rId8"/>
    <p:sldId id="261" r:id="rId9"/>
    <p:sldId id="265" r:id="rId10"/>
    <p:sldId id="269" r:id="rId11"/>
    <p:sldId id="266" r:id="rId12"/>
    <p:sldId id="267" r:id="rId13"/>
    <p:sldId id="268" r:id="rId14"/>
    <p:sldId id="262" r:id="rId15"/>
    <p:sldId id="263" r:id="rId16"/>
    <p:sldId id="26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3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A998B3-9D8D-4B37-90DF-FB57B2D2A4E1}"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1F6214D-FB11-4E26-BA70-BFF4CBC0FF78}">
      <dgm:prSet custT="1"/>
      <dgm:spPr/>
      <dgm:t>
        <a:bodyPr/>
        <a:lstStyle/>
        <a:p>
          <a:pPr>
            <a:defRPr b="1"/>
          </a:pPr>
          <a:r>
            <a:rPr lang="en-US" sz="2000" dirty="0"/>
            <a:t>Claim Payment / Settlement</a:t>
          </a:r>
        </a:p>
      </dgm:t>
    </dgm:pt>
    <dgm:pt modelId="{5C63CA2C-E69C-4A56-9610-0E2BD3870D35}" type="parTrans" cxnId="{75D9FD2E-2A10-4C40-96F6-D457771DA0EE}">
      <dgm:prSet/>
      <dgm:spPr/>
      <dgm:t>
        <a:bodyPr/>
        <a:lstStyle/>
        <a:p>
          <a:endParaRPr lang="en-US"/>
        </a:p>
      </dgm:t>
    </dgm:pt>
    <dgm:pt modelId="{160F8D32-0990-41EA-AF6D-43914C15188B}" type="sibTrans" cxnId="{75D9FD2E-2A10-4C40-96F6-D457771DA0EE}">
      <dgm:prSet/>
      <dgm:spPr/>
      <dgm:t>
        <a:bodyPr/>
        <a:lstStyle/>
        <a:p>
          <a:endParaRPr lang="en-US"/>
        </a:p>
      </dgm:t>
    </dgm:pt>
    <dgm:pt modelId="{52AA5157-C5E1-45B5-BF3C-4DDD4C774230}">
      <dgm:prSet custT="1"/>
      <dgm:spPr/>
      <dgm:t>
        <a:bodyPr/>
        <a:lstStyle/>
        <a:p>
          <a:r>
            <a:rPr lang="en-US" sz="1800" baseline="0" dirty="0"/>
            <a:t>Signed Proof of Loss Required?</a:t>
          </a:r>
          <a:endParaRPr lang="en-US" sz="1800" dirty="0"/>
        </a:p>
      </dgm:t>
    </dgm:pt>
    <dgm:pt modelId="{DED4AAF2-1934-42EB-867F-7CE31B477ADF}" type="parTrans" cxnId="{64F7A79D-5A72-4C82-8358-A739CC0EE259}">
      <dgm:prSet/>
      <dgm:spPr/>
      <dgm:t>
        <a:bodyPr/>
        <a:lstStyle/>
        <a:p>
          <a:endParaRPr lang="en-US"/>
        </a:p>
      </dgm:t>
    </dgm:pt>
    <dgm:pt modelId="{A2BF895C-8379-4D61-86F5-874E99E8C806}" type="sibTrans" cxnId="{64F7A79D-5A72-4C82-8358-A739CC0EE259}">
      <dgm:prSet/>
      <dgm:spPr/>
      <dgm:t>
        <a:bodyPr/>
        <a:lstStyle/>
        <a:p>
          <a:endParaRPr lang="en-US"/>
        </a:p>
      </dgm:t>
    </dgm:pt>
    <dgm:pt modelId="{5214CC21-F739-4729-89CD-15AFEFC5571E}">
      <dgm:prSet custT="1"/>
      <dgm:spPr/>
      <dgm:t>
        <a:bodyPr/>
        <a:lstStyle/>
        <a:p>
          <a:r>
            <a:rPr lang="en-US" sz="1800" baseline="0" dirty="0"/>
            <a:t>RCV vs. ACV</a:t>
          </a:r>
          <a:endParaRPr lang="en-US" sz="1800" dirty="0"/>
        </a:p>
      </dgm:t>
    </dgm:pt>
    <dgm:pt modelId="{957F243B-E894-4E0B-9F7B-D7DC57C1DA31}" type="parTrans" cxnId="{63C3DCD6-D416-4BFB-A709-A9F9EB055C7F}">
      <dgm:prSet/>
      <dgm:spPr/>
      <dgm:t>
        <a:bodyPr/>
        <a:lstStyle/>
        <a:p>
          <a:endParaRPr lang="en-US"/>
        </a:p>
      </dgm:t>
    </dgm:pt>
    <dgm:pt modelId="{13A2008C-4E25-4D79-9A1C-67EDE4A94577}" type="sibTrans" cxnId="{63C3DCD6-D416-4BFB-A709-A9F9EB055C7F}">
      <dgm:prSet/>
      <dgm:spPr/>
      <dgm:t>
        <a:bodyPr/>
        <a:lstStyle/>
        <a:p>
          <a:endParaRPr lang="en-US"/>
        </a:p>
      </dgm:t>
    </dgm:pt>
    <dgm:pt modelId="{67E9E23B-B2B5-430C-B57D-DA74F8B5E39B}">
      <dgm:prSet custT="1"/>
      <dgm:spPr/>
      <dgm:t>
        <a:bodyPr/>
        <a:lstStyle/>
        <a:p>
          <a:r>
            <a:rPr lang="en-US" sz="1800" baseline="0" dirty="0"/>
            <a:t>Retention Pending?</a:t>
          </a:r>
          <a:endParaRPr lang="en-US" sz="1800" dirty="0"/>
        </a:p>
      </dgm:t>
    </dgm:pt>
    <dgm:pt modelId="{48381E90-EA02-40A5-873B-6ACD68823254}" type="parTrans" cxnId="{B3512C8F-72DB-4382-9449-BD9462C9182C}">
      <dgm:prSet/>
      <dgm:spPr/>
      <dgm:t>
        <a:bodyPr/>
        <a:lstStyle/>
        <a:p>
          <a:endParaRPr lang="en-US"/>
        </a:p>
      </dgm:t>
    </dgm:pt>
    <dgm:pt modelId="{5B863E16-7C12-4603-8F8A-CE19D8FEC80B}" type="sibTrans" cxnId="{B3512C8F-72DB-4382-9449-BD9462C9182C}">
      <dgm:prSet/>
      <dgm:spPr/>
      <dgm:t>
        <a:bodyPr/>
        <a:lstStyle/>
        <a:p>
          <a:endParaRPr lang="en-US"/>
        </a:p>
      </dgm:t>
    </dgm:pt>
    <dgm:pt modelId="{4872963A-6E0A-443F-AACA-58E727DBA468}">
      <dgm:prSet custT="1"/>
      <dgm:spPr/>
      <dgm:t>
        <a:bodyPr/>
        <a:lstStyle/>
        <a:p>
          <a:r>
            <a:rPr lang="en-US" sz="1800" dirty="0"/>
            <a:t>RCV Form Required?</a:t>
          </a:r>
        </a:p>
      </dgm:t>
    </dgm:pt>
    <dgm:pt modelId="{A67C4623-55AB-4709-A3CB-0CF448030582}" type="parTrans" cxnId="{0B139DFF-FA0E-4ABB-B690-FB5556E0BFEC}">
      <dgm:prSet/>
      <dgm:spPr/>
      <dgm:t>
        <a:bodyPr/>
        <a:lstStyle/>
        <a:p>
          <a:endParaRPr lang="en-US"/>
        </a:p>
      </dgm:t>
    </dgm:pt>
    <dgm:pt modelId="{D028EA78-69A2-497F-B56D-E574F056BE8C}" type="sibTrans" cxnId="{0B139DFF-FA0E-4ABB-B690-FB5556E0BFEC}">
      <dgm:prSet/>
      <dgm:spPr/>
      <dgm:t>
        <a:bodyPr/>
        <a:lstStyle/>
        <a:p>
          <a:endParaRPr lang="en-US"/>
        </a:p>
      </dgm:t>
    </dgm:pt>
    <dgm:pt modelId="{25D7D5DF-C11F-40A5-B32B-2578B1C7698E}">
      <dgm:prSet/>
      <dgm:spPr/>
      <dgm:t>
        <a:bodyPr/>
        <a:lstStyle/>
        <a:p>
          <a:pPr>
            <a:defRPr b="1"/>
          </a:pPr>
          <a:r>
            <a:rPr lang="en-US" dirty="0"/>
            <a:t>Undisputed Payments</a:t>
          </a:r>
        </a:p>
      </dgm:t>
    </dgm:pt>
    <dgm:pt modelId="{8A6D862B-124E-4B63-ADC1-E5B63838917E}" type="parTrans" cxnId="{26C6FA74-0E59-44A8-AA24-AF8EE9341D42}">
      <dgm:prSet/>
      <dgm:spPr/>
      <dgm:t>
        <a:bodyPr/>
        <a:lstStyle/>
        <a:p>
          <a:endParaRPr lang="en-US"/>
        </a:p>
      </dgm:t>
    </dgm:pt>
    <dgm:pt modelId="{3CEF0028-90DB-4474-9A1F-5A345D44E86F}" type="sibTrans" cxnId="{26C6FA74-0E59-44A8-AA24-AF8EE9341D42}">
      <dgm:prSet/>
      <dgm:spPr/>
      <dgm:t>
        <a:bodyPr/>
        <a:lstStyle/>
        <a:p>
          <a:endParaRPr lang="en-US"/>
        </a:p>
      </dgm:t>
    </dgm:pt>
    <dgm:pt modelId="{4EBEFD1D-EA30-4DA0-B521-35BB9C86EA12}">
      <dgm:prSet/>
      <dgm:spPr/>
      <dgm:t>
        <a:bodyPr/>
        <a:lstStyle/>
        <a:p>
          <a:pPr>
            <a:defRPr b="1"/>
          </a:pPr>
          <a:r>
            <a:rPr lang="en-US" dirty="0"/>
            <a:t>Compromise and Release</a:t>
          </a:r>
        </a:p>
      </dgm:t>
    </dgm:pt>
    <dgm:pt modelId="{195C15F8-D7D2-41DE-B329-1B74BABA1F2C}" type="parTrans" cxnId="{9800174C-FAF2-4CD5-9290-F33B869121A6}">
      <dgm:prSet/>
      <dgm:spPr/>
      <dgm:t>
        <a:bodyPr/>
        <a:lstStyle/>
        <a:p>
          <a:endParaRPr lang="en-US"/>
        </a:p>
      </dgm:t>
    </dgm:pt>
    <dgm:pt modelId="{95CF91B4-3594-4BF6-ADA1-EA4D17CC1B40}" type="sibTrans" cxnId="{9800174C-FAF2-4CD5-9290-F33B869121A6}">
      <dgm:prSet/>
      <dgm:spPr/>
      <dgm:t>
        <a:bodyPr/>
        <a:lstStyle/>
        <a:p>
          <a:endParaRPr lang="en-US"/>
        </a:p>
      </dgm:t>
    </dgm:pt>
    <dgm:pt modelId="{F53269A7-7C84-44D9-A0D8-C50709B309A0}" type="pres">
      <dgm:prSet presAssocID="{7EA998B3-9D8D-4B37-90DF-FB57B2D2A4E1}" presName="root" presStyleCnt="0">
        <dgm:presLayoutVars>
          <dgm:dir/>
          <dgm:resizeHandles val="exact"/>
        </dgm:presLayoutVars>
      </dgm:prSet>
      <dgm:spPr/>
    </dgm:pt>
    <dgm:pt modelId="{8FBCB90E-3CA1-466F-80DE-B21F78AA17DC}" type="pres">
      <dgm:prSet presAssocID="{61F6214D-FB11-4E26-BA70-BFF4CBC0FF78}" presName="compNode" presStyleCnt="0"/>
      <dgm:spPr/>
    </dgm:pt>
    <dgm:pt modelId="{26A51584-7E78-4EE7-861B-8B94D46CE255}" type="pres">
      <dgm:prSet presAssocID="{61F6214D-FB11-4E26-BA70-BFF4CBC0FF7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E1D0D692-E33B-4E76-A7E2-D637F3C68EF1}" type="pres">
      <dgm:prSet presAssocID="{61F6214D-FB11-4E26-BA70-BFF4CBC0FF78}" presName="iconSpace" presStyleCnt="0"/>
      <dgm:spPr/>
    </dgm:pt>
    <dgm:pt modelId="{58AFC286-C391-4D29-844F-8A9AC30D0C56}" type="pres">
      <dgm:prSet presAssocID="{61F6214D-FB11-4E26-BA70-BFF4CBC0FF78}" presName="parTx" presStyleLbl="revTx" presStyleIdx="0" presStyleCnt="6">
        <dgm:presLayoutVars>
          <dgm:chMax val="0"/>
          <dgm:chPref val="0"/>
        </dgm:presLayoutVars>
      </dgm:prSet>
      <dgm:spPr/>
    </dgm:pt>
    <dgm:pt modelId="{94CDA534-60F5-473C-9A08-42DE6F3F88CD}" type="pres">
      <dgm:prSet presAssocID="{61F6214D-FB11-4E26-BA70-BFF4CBC0FF78}" presName="txSpace" presStyleCnt="0"/>
      <dgm:spPr/>
    </dgm:pt>
    <dgm:pt modelId="{8B906C32-27AE-425E-8B63-60E5FDE1CF15}" type="pres">
      <dgm:prSet presAssocID="{61F6214D-FB11-4E26-BA70-BFF4CBC0FF78}" presName="desTx" presStyleLbl="revTx" presStyleIdx="1" presStyleCnt="6" custLinFactNeighborX="622" custLinFactNeighborY="11084">
        <dgm:presLayoutVars/>
      </dgm:prSet>
      <dgm:spPr/>
    </dgm:pt>
    <dgm:pt modelId="{B6545EAF-574B-44B4-BA2C-D87B6DC8EB55}" type="pres">
      <dgm:prSet presAssocID="{160F8D32-0990-41EA-AF6D-43914C15188B}" presName="sibTrans" presStyleCnt="0"/>
      <dgm:spPr/>
    </dgm:pt>
    <dgm:pt modelId="{1EBECAA9-6F54-416F-AE67-2C9C9013B804}" type="pres">
      <dgm:prSet presAssocID="{25D7D5DF-C11F-40A5-B32B-2578B1C7698E}" presName="compNode" presStyleCnt="0"/>
      <dgm:spPr/>
    </dgm:pt>
    <dgm:pt modelId="{D0E19C18-CC57-4535-9E14-F06736225138}" type="pres">
      <dgm:prSet presAssocID="{25D7D5DF-C11F-40A5-B32B-2578B1C7698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4DF3DBED-C733-4F24-9191-59FA5C5FB09B}" type="pres">
      <dgm:prSet presAssocID="{25D7D5DF-C11F-40A5-B32B-2578B1C7698E}" presName="iconSpace" presStyleCnt="0"/>
      <dgm:spPr/>
    </dgm:pt>
    <dgm:pt modelId="{3BC75221-CBA2-4BBE-AC6C-178C8ABD6C82}" type="pres">
      <dgm:prSet presAssocID="{25D7D5DF-C11F-40A5-B32B-2578B1C7698E}" presName="parTx" presStyleLbl="revTx" presStyleIdx="2" presStyleCnt="6">
        <dgm:presLayoutVars>
          <dgm:chMax val="0"/>
          <dgm:chPref val="0"/>
        </dgm:presLayoutVars>
      </dgm:prSet>
      <dgm:spPr/>
    </dgm:pt>
    <dgm:pt modelId="{BD05B8C0-E179-4AAA-B981-69E095128CA1}" type="pres">
      <dgm:prSet presAssocID="{25D7D5DF-C11F-40A5-B32B-2578B1C7698E}" presName="txSpace" presStyleCnt="0"/>
      <dgm:spPr/>
    </dgm:pt>
    <dgm:pt modelId="{947490DA-8431-46A9-AD9F-ECEFA4890F23}" type="pres">
      <dgm:prSet presAssocID="{25D7D5DF-C11F-40A5-B32B-2578B1C7698E}" presName="desTx" presStyleLbl="revTx" presStyleIdx="3" presStyleCnt="6">
        <dgm:presLayoutVars/>
      </dgm:prSet>
      <dgm:spPr/>
    </dgm:pt>
    <dgm:pt modelId="{88504428-0BBD-4411-9B8D-6BAC9166BB25}" type="pres">
      <dgm:prSet presAssocID="{3CEF0028-90DB-4474-9A1F-5A345D44E86F}" presName="sibTrans" presStyleCnt="0"/>
      <dgm:spPr/>
    </dgm:pt>
    <dgm:pt modelId="{49CE20C2-A71C-4DEB-B6A9-1B83AECC4E13}" type="pres">
      <dgm:prSet presAssocID="{4EBEFD1D-EA30-4DA0-B521-35BB9C86EA12}" presName="compNode" presStyleCnt="0"/>
      <dgm:spPr/>
    </dgm:pt>
    <dgm:pt modelId="{0C827F49-7AD7-4429-9435-7824726E5C86}" type="pres">
      <dgm:prSet presAssocID="{4EBEFD1D-EA30-4DA0-B521-35BB9C86EA1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4975D0BF-1F74-4828-B018-08CCB70AA4AE}" type="pres">
      <dgm:prSet presAssocID="{4EBEFD1D-EA30-4DA0-B521-35BB9C86EA12}" presName="iconSpace" presStyleCnt="0"/>
      <dgm:spPr/>
    </dgm:pt>
    <dgm:pt modelId="{24B04CB8-E565-4792-B37C-08F678FDBFB3}" type="pres">
      <dgm:prSet presAssocID="{4EBEFD1D-EA30-4DA0-B521-35BB9C86EA12}" presName="parTx" presStyleLbl="revTx" presStyleIdx="4" presStyleCnt="6">
        <dgm:presLayoutVars>
          <dgm:chMax val="0"/>
          <dgm:chPref val="0"/>
        </dgm:presLayoutVars>
      </dgm:prSet>
      <dgm:spPr/>
    </dgm:pt>
    <dgm:pt modelId="{294E3574-8F9C-4124-AADE-BA570063E066}" type="pres">
      <dgm:prSet presAssocID="{4EBEFD1D-EA30-4DA0-B521-35BB9C86EA12}" presName="txSpace" presStyleCnt="0"/>
      <dgm:spPr/>
    </dgm:pt>
    <dgm:pt modelId="{9C3A42BE-93DF-4503-971E-5E6484CFFA87}" type="pres">
      <dgm:prSet presAssocID="{4EBEFD1D-EA30-4DA0-B521-35BB9C86EA12}" presName="desTx" presStyleLbl="revTx" presStyleIdx="5" presStyleCnt="6">
        <dgm:presLayoutVars/>
      </dgm:prSet>
      <dgm:spPr/>
    </dgm:pt>
  </dgm:ptLst>
  <dgm:cxnLst>
    <dgm:cxn modelId="{75D9FD2E-2A10-4C40-96F6-D457771DA0EE}" srcId="{7EA998B3-9D8D-4B37-90DF-FB57B2D2A4E1}" destId="{61F6214D-FB11-4E26-BA70-BFF4CBC0FF78}" srcOrd="0" destOrd="0" parTransId="{5C63CA2C-E69C-4A56-9610-0E2BD3870D35}" sibTransId="{160F8D32-0990-41EA-AF6D-43914C15188B}"/>
    <dgm:cxn modelId="{5577FE38-4D4E-46CB-B95D-2E073EBE85E8}" type="presOf" srcId="{5214CC21-F739-4729-89CD-15AFEFC5571E}" destId="{8B906C32-27AE-425E-8B63-60E5FDE1CF15}" srcOrd="0" destOrd="1" presId="urn:microsoft.com/office/officeart/2018/5/layout/CenteredIconLabelDescriptionList"/>
    <dgm:cxn modelId="{9800174C-FAF2-4CD5-9290-F33B869121A6}" srcId="{7EA998B3-9D8D-4B37-90DF-FB57B2D2A4E1}" destId="{4EBEFD1D-EA30-4DA0-B521-35BB9C86EA12}" srcOrd="2" destOrd="0" parTransId="{195C15F8-D7D2-41DE-B329-1B74BABA1F2C}" sibTransId="{95CF91B4-3594-4BF6-ADA1-EA4D17CC1B40}"/>
    <dgm:cxn modelId="{6CB4BF74-0EEF-45D0-91D6-9241A74E36DA}" type="presOf" srcId="{4872963A-6E0A-443F-AACA-58E727DBA468}" destId="{8B906C32-27AE-425E-8B63-60E5FDE1CF15}" srcOrd="0" destOrd="3" presId="urn:microsoft.com/office/officeart/2018/5/layout/CenteredIconLabelDescriptionList"/>
    <dgm:cxn modelId="{26C6FA74-0E59-44A8-AA24-AF8EE9341D42}" srcId="{7EA998B3-9D8D-4B37-90DF-FB57B2D2A4E1}" destId="{25D7D5DF-C11F-40A5-B32B-2578B1C7698E}" srcOrd="1" destOrd="0" parTransId="{8A6D862B-124E-4B63-ADC1-E5B63838917E}" sibTransId="{3CEF0028-90DB-4474-9A1F-5A345D44E86F}"/>
    <dgm:cxn modelId="{B3512C8F-72DB-4382-9449-BD9462C9182C}" srcId="{61F6214D-FB11-4E26-BA70-BFF4CBC0FF78}" destId="{67E9E23B-B2B5-430C-B57D-DA74F8B5E39B}" srcOrd="2" destOrd="0" parTransId="{48381E90-EA02-40A5-873B-6ACD68823254}" sibTransId="{5B863E16-7C12-4603-8F8A-CE19D8FEC80B}"/>
    <dgm:cxn modelId="{64F7A79D-5A72-4C82-8358-A739CC0EE259}" srcId="{61F6214D-FB11-4E26-BA70-BFF4CBC0FF78}" destId="{52AA5157-C5E1-45B5-BF3C-4DDD4C774230}" srcOrd="0" destOrd="0" parTransId="{DED4AAF2-1934-42EB-867F-7CE31B477ADF}" sibTransId="{A2BF895C-8379-4D61-86F5-874E99E8C806}"/>
    <dgm:cxn modelId="{4744DFBB-073A-435C-9A02-4CEA042009BB}" type="presOf" srcId="{4EBEFD1D-EA30-4DA0-B521-35BB9C86EA12}" destId="{24B04CB8-E565-4792-B37C-08F678FDBFB3}" srcOrd="0" destOrd="0" presId="urn:microsoft.com/office/officeart/2018/5/layout/CenteredIconLabelDescriptionList"/>
    <dgm:cxn modelId="{747DD4D6-465B-494C-8AC0-AC16C0A268F1}" type="presOf" srcId="{67E9E23B-B2B5-430C-B57D-DA74F8B5E39B}" destId="{8B906C32-27AE-425E-8B63-60E5FDE1CF15}" srcOrd="0" destOrd="2" presId="urn:microsoft.com/office/officeart/2018/5/layout/CenteredIconLabelDescriptionList"/>
    <dgm:cxn modelId="{63C3DCD6-D416-4BFB-A709-A9F9EB055C7F}" srcId="{61F6214D-FB11-4E26-BA70-BFF4CBC0FF78}" destId="{5214CC21-F739-4729-89CD-15AFEFC5571E}" srcOrd="1" destOrd="0" parTransId="{957F243B-E894-4E0B-9F7B-D7DC57C1DA31}" sibTransId="{13A2008C-4E25-4D79-9A1C-67EDE4A94577}"/>
    <dgm:cxn modelId="{57FAD8DE-F2AF-4B07-B902-54BA3A6104D3}" type="presOf" srcId="{52AA5157-C5E1-45B5-BF3C-4DDD4C774230}" destId="{8B906C32-27AE-425E-8B63-60E5FDE1CF15}" srcOrd="0" destOrd="0" presId="urn:microsoft.com/office/officeart/2018/5/layout/CenteredIconLabelDescriptionList"/>
    <dgm:cxn modelId="{B619B7E3-21F6-4705-8CBC-79F39CE7CF39}" type="presOf" srcId="{7EA998B3-9D8D-4B37-90DF-FB57B2D2A4E1}" destId="{F53269A7-7C84-44D9-A0D8-C50709B309A0}" srcOrd="0" destOrd="0" presId="urn:microsoft.com/office/officeart/2018/5/layout/CenteredIconLabelDescriptionList"/>
    <dgm:cxn modelId="{D1D9A8EB-B6E9-4FEF-AA3D-2253E4090750}" type="presOf" srcId="{61F6214D-FB11-4E26-BA70-BFF4CBC0FF78}" destId="{58AFC286-C391-4D29-844F-8A9AC30D0C56}" srcOrd="0" destOrd="0" presId="urn:microsoft.com/office/officeart/2018/5/layout/CenteredIconLabelDescriptionList"/>
    <dgm:cxn modelId="{DC0226EC-AC64-4CD9-8B9B-497B0A9C625E}" type="presOf" srcId="{25D7D5DF-C11F-40A5-B32B-2578B1C7698E}" destId="{3BC75221-CBA2-4BBE-AC6C-178C8ABD6C82}" srcOrd="0" destOrd="0" presId="urn:microsoft.com/office/officeart/2018/5/layout/CenteredIconLabelDescriptionList"/>
    <dgm:cxn modelId="{0B139DFF-FA0E-4ABB-B690-FB5556E0BFEC}" srcId="{67E9E23B-B2B5-430C-B57D-DA74F8B5E39B}" destId="{4872963A-6E0A-443F-AACA-58E727DBA468}" srcOrd="0" destOrd="0" parTransId="{A67C4623-55AB-4709-A3CB-0CF448030582}" sibTransId="{D028EA78-69A2-497F-B56D-E574F056BE8C}"/>
    <dgm:cxn modelId="{4C52EE48-69FB-4CB5-8457-98B91DE23340}" type="presParOf" srcId="{F53269A7-7C84-44D9-A0D8-C50709B309A0}" destId="{8FBCB90E-3CA1-466F-80DE-B21F78AA17DC}" srcOrd="0" destOrd="0" presId="urn:microsoft.com/office/officeart/2018/5/layout/CenteredIconLabelDescriptionList"/>
    <dgm:cxn modelId="{2B320E0E-95AA-4FDA-92A7-CD18A6A9C18D}" type="presParOf" srcId="{8FBCB90E-3CA1-466F-80DE-B21F78AA17DC}" destId="{26A51584-7E78-4EE7-861B-8B94D46CE255}" srcOrd="0" destOrd="0" presId="urn:microsoft.com/office/officeart/2018/5/layout/CenteredIconLabelDescriptionList"/>
    <dgm:cxn modelId="{A440AC30-F789-4D90-9AC7-BB6F22948372}" type="presParOf" srcId="{8FBCB90E-3CA1-466F-80DE-B21F78AA17DC}" destId="{E1D0D692-E33B-4E76-A7E2-D637F3C68EF1}" srcOrd="1" destOrd="0" presId="urn:microsoft.com/office/officeart/2018/5/layout/CenteredIconLabelDescriptionList"/>
    <dgm:cxn modelId="{2F3F4753-BCAE-4129-BABA-3B0ED792BCD3}" type="presParOf" srcId="{8FBCB90E-3CA1-466F-80DE-B21F78AA17DC}" destId="{58AFC286-C391-4D29-844F-8A9AC30D0C56}" srcOrd="2" destOrd="0" presId="urn:microsoft.com/office/officeart/2018/5/layout/CenteredIconLabelDescriptionList"/>
    <dgm:cxn modelId="{CEA08FB5-289D-4C84-A920-03700AC07D06}" type="presParOf" srcId="{8FBCB90E-3CA1-466F-80DE-B21F78AA17DC}" destId="{94CDA534-60F5-473C-9A08-42DE6F3F88CD}" srcOrd="3" destOrd="0" presId="urn:microsoft.com/office/officeart/2018/5/layout/CenteredIconLabelDescriptionList"/>
    <dgm:cxn modelId="{D0F50FD1-6D02-4198-84C7-9C4DF8C45D42}" type="presParOf" srcId="{8FBCB90E-3CA1-466F-80DE-B21F78AA17DC}" destId="{8B906C32-27AE-425E-8B63-60E5FDE1CF15}" srcOrd="4" destOrd="0" presId="urn:microsoft.com/office/officeart/2018/5/layout/CenteredIconLabelDescriptionList"/>
    <dgm:cxn modelId="{AEF5F150-5228-4004-B4F9-BF9534BAEF82}" type="presParOf" srcId="{F53269A7-7C84-44D9-A0D8-C50709B309A0}" destId="{B6545EAF-574B-44B4-BA2C-D87B6DC8EB55}" srcOrd="1" destOrd="0" presId="urn:microsoft.com/office/officeart/2018/5/layout/CenteredIconLabelDescriptionList"/>
    <dgm:cxn modelId="{C4D8C8DF-19DA-4D93-87A5-98A16C85EDD2}" type="presParOf" srcId="{F53269A7-7C84-44D9-A0D8-C50709B309A0}" destId="{1EBECAA9-6F54-416F-AE67-2C9C9013B804}" srcOrd="2" destOrd="0" presId="urn:microsoft.com/office/officeart/2018/5/layout/CenteredIconLabelDescriptionList"/>
    <dgm:cxn modelId="{640D9C19-DB40-4EEA-A0F8-FCA5E9CC9C8F}" type="presParOf" srcId="{1EBECAA9-6F54-416F-AE67-2C9C9013B804}" destId="{D0E19C18-CC57-4535-9E14-F06736225138}" srcOrd="0" destOrd="0" presId="urn:microsoft.com/office/officeart/2018/5/layout/CenteredIconLabelDescriptionList"/>
    <dgm:cxn modelId="{B73270D0-7095-498F-917A-81BC3297052C}" type="presParOf" srcId="{1EBECAA9-6F54-416F-AE67-2C9C9013B804}" destId="{4DF3DBED-C733-4F24-9191-59FA5C5FB09B}" srcOrd="1" destOrd="0" presId="urn:microsoft.com/office/officeart/2018/5/layout/CenteredIconLabelDescriptionList"/>
    <dgm:cxn modelId="{5F7D51D5-F12D-4DF1-9117-321DF18BC746}" type="presParOf" srcId="{1EBECAA9-6F54-416F-AE67-2C9C9013B804}" destId="{3BC75221-CBA2-4BBE-AC6C-178C8ABD6C82}" srcOrd="2" destOrd="0" presId="urn:microsoft.com/office/officeart/2018/5/layout/CenteredIconLabelDescriptionList"/>
    <dgm:cxn modelId="{0D5DC96E-6DAF-4BD0-94EF-D85AA366F608}" type="presParOf" srcId="{1EBECAA9-6F54-416F-AE67-2C9C9013B804}" destId="{BD05B8C0-E179-4AAA-B981-69E095128CA1}" srcOrd="3" destOrd="0" presId="urn:microsoft.com/office/officeart/2018/5/layout/CenteredIconLabelDescriptionList"/>
    <dgm:cxn modelId="{FF705377-6FA2-4FD1-8518-7FED6D1B8802}" type="presParOf" srcId="{1EBECAA9-6F54-416F-AE67-2C9C9013B804}" destId="{947490DA-8431-46A9-AD9F-ECEFA4890F23}" srcOrd="4" destOrd="0" presId="urn:microsoft.com/office/officeart/2018/5/layout/CenteredIconLabelDescriptionList"/>
    <dgm:cxn modelId="{0C3E7ADF-D234-4058-BBEB-7579AD02CD3D}" type="presParOf" srcId="{F53269A7-7C84-44D9-A0D8-C50709B309A0}" destId="{88504428-0BBD-4411-9B8D-6BAC9166BB25}" srcOrd="3" destOrd="0" presId="urn:microsoft.com/office/officeart/2018/5/layout/CenteredIconLabelDescriptionList"/>
    <dgm:cxn modelId="{A4410C59-9BCE-4E5C-B7C5-83155764036C}" type="presParOf" srcId="{F53269A7-7C84-44D9-A0D8-C50709B309A0}" destId="{49CE20C2-A71C-4DEB-B6A9-1B83AECC4E13}" srcOrd="4" destOrd="0" presId="urn:microsoft.com/office/officeart/2018/5/layout/CenteredIconLabelDescriptionList"/>
    <dgm:cxn modelId="{E15918FB-47AC-4228-8CB0-FCD2C72D602F}" type="presParOf" srcId="{49CE20C2-A71C-4DEB-B6A9-1B83AECC4E13}" destId="{0C827F49-7AD7-4429-9435-7824726E5C86}" srcOrd="0" destOrd="0" presId="urn:microsoft.com/office/officeart/2018/5/layout/CenteredIconLabelDescriptionList"/>
    <dgm:cxn modelId="{E8519A61-E8DF-40B2-899C-90675B4289CD}" type="presParOf" srcId="{49CE20C2-A71C-4DEB-B6A9-1B83AECC4E13}" destId="{4975D0BF-1F74-4828-B018-08CCB70AA4AE}" srcOrd="1" destOrd="0" presId="urn:microsoft.com/office/officeart/2018/5/layout/CenteredIconLabelDescriptionList"/>
    <dgm:cxn modelId="{A7ECAD0E-F732-43B7-A07C-17AC12C36C52}" type="presParOf" srcId="{49CE20C2-A71C-4DEB-B6A9-1B83AECC4E13}" destId="{24B04CB8-E565-4792-B37C-08F678FDBFB3}" srcOrd="2" destOrd="0" presId="urn:microsoft.com/office/officeart/2018/5/layout/CenteredIconLabelDescriptionList"/>
    <dgm:cxn modelId="{84DF3784-19D9-456C-B767-6BDD282F6D60}" type="presParOf" srcId="{49CE20C2-A71C-4DEB-B6A9-1B83AECC4E13}" destId="{294E3574-8F9C-4124-AADE-BA570063E066}" srcOrd="3" destOrd="0" presId="urn:microsoft.com/office/officeart/2018/5/layout/CenteredIconLabelDescriptionList"/>
    <dgm:cxn modelId="{65CA037D-09CD-4BB4-BD52-D3EB52DA22B6}" type="presParOf" srcId="{49CE20C2-A71C-4DEB-B6A9-1B83AECC4E13}" destId="{9C3A42BE-93DF-4503-971E-5E6484CFFA87}"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51584-7E78-4EE7-861B-8B94D46CE255}">
      <dsp:nvSpPr>
        <dsp:cNvPr id="0" name=""/>
        <dsp:cNvSpPr/>
      </dsp:nvSpPr>
      <dsp:spPr>
        <a:xfrm>
          <a:off x="960443" y="574846"/>
          <a:ext cx="1029164" cy="10291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AFC286-C391-4D29-844F-8A9AC30D0C56}">
      <dsp:nvSpPr>
        <dsp:cNvPr id="0" name=""/>
        <dsp:cNvSpPr/>
      </dsp:nvSpPr>
      <dsp:spPr>
        <a:xfrm>
          <a:off x="4791" y="1732699"/>
          <a:ext cx="2940468" cy="537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Claim Payment / Settlement</a:t>
          </a:r>
        </a:p>
      </dsp:txBody>
      <dsp:txXfrm>
        <a:off x="4791" y="1732699"/>
        <a:ext cx="2940468" cy="537554"/>
      </dsp:txXfrm>
    </dsp:sp>
    <dsp:sp modelId="{8B906C32-27AE-425E-8B63-60E5FDE1CF15}">
      <dsp:nvSpPr>
        <dsp:cNvPr id="0" name=""/>
        <dsp:cNvSpPr/>
      </dsp:nvSpPr>
      <dsp:spPr>
        <a:xfrm>
          <a:off x="23081" y="2467273"/>
          <a:ext cx="2940468" cy="1237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pPr>
          <a:r>
            <a:rPr lang="en-US" sz="1800" kern="1200" baseline="0" dirty="0"/>
            <a:t>Signed Proof of Loss Required?</a:t>
          </a:r>
          <a:endParaRPr lang="en-US" sz="1800" kern="1200" dirty="0"/>
        </a:p>
        <a:p>
          <a:pPr marL="0" lvl="0" indent="0" algn="l" defTabSz="800100">
            <a:lnSpc>
              <a:spcPct val="90000"/>
            </a:lnSpc>
            <a:spcBef>
              <a:spcPct val="0"/>
            </a:spcBef>
            <a:spcAft>
              <a:spcPct val="35000"/>
            </a:spcAft>
            <a:buNone/>
          </a:pPr>
          <a:r>
            <a:rPr lang="en-US" sz="1800" kern="1200" baseline="0" dirty="0"/>
            <a:t>RCV vs. ACV</a:t>
          </a:r>
          <a:endParaRPr lang="en-US" sz="1800" kern="1200" dirty="0"/>
        </a:p>
        <a:p>
          <a:pPr marL="0" lvl="0" indent="0" algn="l" defTabSz="800100">
            <a:lnSpc>
              <a:spcPct val="90000"/>
            </a:lnSpc>
            <a:spcBef>
              <a:spcPct val="0"/>
            </a:spcBef>
            <a:spcAft>
              <a:spcPct val="35000"/>
            </a:spcAft>
            <a:buNone/>
          </a:pPr>
          <a:r>
            <a:rPr lang="en-US" sz="1800" kern="1200" baseline="0" dirty="0"/>
            <a:t>Retention Pending?</a:t>
          </a:r>
          <a:endParaRPr lang="en-US" sz="1800" kern="1200" dirty="0"/>
        </a:p>
        <a:p>
          <a:pPr marL="171450" lvl="1" indent="-171450" algn="l" defTabSz="800100">
            <a:lnSpc>
              <a:spcPct val="90000"/>
            </a:lnSpc>
            <a:spcBef>
              <a:spcPct val="0"/>
            </a:spcBef>
            <a:spcAft>
              <a:spcPct val="15000"/>
            </a:spcAft>
            <a:buChar char="•"/>
          </a:pPr>
          <a:r>
            <a:rPr lang="en-US" sz="1800" kern="1200" dirty="0"/>
            <a:t>RCV Form Required?</a:t>
          </a:r>
        </a:p>
      </dsp:txBody>
      <dsp:txXfrm>
        <a:off x="23081" y="2467273"/>
        <a:ext cx="2940468" cy="1237499"/>
      </dsp:txXfrm>
    </dsp:sp>
    <dsp:sp modelId="{D0E19C18-CC57-4535-9E14-F06736225138}">
      <dsp:nvSpPr>
        <dsp:cNvPr id="0" name=""/>
        <dsp:cNvSpPr/>
      </dsp:nvSpPr>
      <dsp:spPr>
        <a:xfrm>
          <a:off x="4415494" y="574846"/>
          <a:ext cx="1029164" cy="10291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BC75221-CBA2-4BBE-AC6C-178C8ABD6C82}">
      <dsp:nvSpPr>
        <dsp:cNvPr id="0" name=""/>
        <dsp:cNvSpPr/>
      </dsp:nvSpPr>
      <dsp:spPr>
        <a:xfrm>
          <a:off x="3459842" y="1732699"/>
          <a:ext cx="2940468" cy="537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Undisputed Payments</a:t>
          </a:r>
        </a:p>
      </dsp:txBody>
      <dsp:txXfrm>
        <a:off x="3459842" y="1732699"/>
        <a:ext cx="2940468" cy="537554"/>
      </dsp:txXfrm>
    </dsp:sp>
    <dsp:sp modelId="{947490DA-8431-46A9-AD9F-ECEFA4890F23}">
      <dsp:nvSpPr>
        <dsp:cNvPr id="0" name=""/>
        <dsp:cNvSpPr/>
      </dsp:nvSpPr>
      <dsp:spPr>
        <a:xfrm>
          <a:off x="3459842" y="2330109"/>
          <a:ext cx="2940468" cy="1237499"/>
        </a:xfrm>
        <a:prstGeom prst="rect">
          <a:avLst/>
        </a:prstGeom>
        <a:noFill/>
        <a:ln>
          <a:noFill/>
        </a:ln>
        <a:effectLst/>
      </dsp:spPr>
      <dsp:style>
        <a:lnRef idx="0">
          <a:scrgbClr r="0" g="0" b="0"/>
        </a:lnRef>
        <a:fillRef idx="0">
          <a:scrgbClr r="0" g="0" b="0"/>
        </a:fillRef>
        <a:effectRef idx="0">
          <a:scrgbClr r="0" g="0" b="0"/>
        </a:effectRef>
        <a:fontRef idx="minor"/>
      </dsp:style>
    </dsp:sp>
    <dsp:sp modelId="{0C827F49-7AD7-4429-9435-7824726E5C86}">
      <dsp:nvSpPr>
        <dsp:cNvPr id="0" name=""/>
        <dsp:cNvSpPr/>
      </dsp:nvSpPr>
      <dsp:spPr>
        <a:xfrm>
          <a:off x="7870545" y="574846"/>
          <a:ext cx="1029164" cy="10291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B04CB8-E565-4792-B37C-08F678FDBFB3}">
      <dsp:nvSpPr>
        <dsp:cNvPr id="0" name=""/>
        <dsp:cNvSpPr/>
      </dsp:nvSpPr>
      <dsp:spPr>
        <a:xfrm>
          <a:off x="6914892" y="1732699"/>
          <a:ext cx="2940468" cy="537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Compromise and Release</a:t>
          </a:r>
        </a:p>
      </dsp:txBody>
      <dsp:txXfrm>
        <a:off x="6914892" y="1732699"/>
        <a:ext cx="2940468" cy="537554"/>
      </dsp:txXfrm>
    </dsp:sp>
    <dsp:sp modelId="{9C3A42BE-93DF-4503-971E-5E6484CFFA87}">
      <dsp:nvSpPr>
        <dsp:cNvPr id="0" name=""/>
        <dsp:cNvSpPr/>
      </dsp:nvSpPr>
      <dsp:spPr>
        <a:xfrm>
          <a:off x="6914892" y="2330109"/>
          <a:ext cx="2940468" cy="1237499"/>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D3D352-C676-4EA5-9958-61CE1A479DBD}" type="datetimeFigureOut">
              <a:rPr lang="en-US" smtClean="0"/>
              <a:t>2/23/2023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C6B1078-28C8-4D31-A5E0-11896D70333C}"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2171285"/>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3D352-C676-4EA5-9958-61CE1A479DBD}"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B1078-28C8-4D31-A5E0-11896D70333C}"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376092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3D352-C676-4EA5-9958-61CE1A479DBD}"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B1078-28C8-4D31-A5E0-11896D70333C}"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4815547"/>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3D352-C676-4EA5-9958-61CE1A479DBD}"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B1078-28C8-4D31-A5E0-11896D70333C}"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831915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3D352-C676-4EA5-9958-61CE1A479DBD}"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B1078-28C8-4D31-A5E0-11896D70333C}"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617818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D3D352-C676-4EA5-9958-61CE1A479DBD}"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B1078-28C8-4D31-A5E0-11896D70333C}"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299785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D3D352-C676-4EA5-9958-61CE1A479DBD}" type="datetimeFigureOut">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6B1078-28C8-4D31-A5E0-11896D70333C}"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170962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D3D352-C676-4EA5-9958-61CE1A479DBD}" type="datetimeFigureOut">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6B1078-28C8-4D31-A5E0-11896D70333C}"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369537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3D352-C676-4EA5-9958-61CE1A479DBD}" type="datetimeFigureOut">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6B1078-28C8-4D31-A5E0-11896D70333C}" type="slidenum">
              <a:rPr lang="en-US" smtClean="0"/>
              <a:t>‹#›</a:t>
            </a:fld>
            <a:endParaRPr lang="en-US"/>
          </a:p>
        </p:txBody>
      </p:sp>
    </p:spTree>
    <p:extLst>
      <p:ext uri="{BB962C8B-B14F-4D97-AF65-F5344CB8AC3E}">
        <p14:creationId xmlns:p14="http://schemas.microsoft.com/office/powerpoint/2010/main" val="3429021308"/>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3D352-C676-4EA5-9958-61CE1A479DBD}"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B1078-28C8-4D31-A5E0-11896D70333C}"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290123"/>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0D3D352-C676-4EA5-9958-61CE1A479DBD}" type="datetimeFigureOut">
              <a:rPr lang="en-US" smtClean="0"/>
              <a:t>2/23/2023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C6B1078-28C8-4D31-A5E0-11896D70333C}"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077153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0D3D352-C676-4EA5-9958-61CE1A479DBD}" type="datetimeFigureOut">
              <a:rPr lang="en-US" smtClean="0"/>
              <a:t>2/23/2023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C6B1078-28C8-4D31-A5E0-11896D70333C}"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00814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spd="slow">
    <p:push dir="u"/>
  </p:transition>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flickr.com/photos/tind/4812215646/"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eter.baumgartner.name/2014/05/23/double-blind-review-ein-fallbeispiel/"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rulenumberoneblog.com/2015/07/23/taxonomies-of-denial-ways-we-subtly-reject-evidence-based-practice-pt-1-epistemological-denials/"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amic.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lickr.com/photos/31333486@N00/1977134004"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heesecharmer.blogspot.com/2011/03/pay-attention-its-free.html"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5.xml"/><Relationship Id="rId4" Type="http://schemas.openxmlformats.org/officeDocument/2006/relationships/hyperlink" Target="https://www.flickr.com/photos/diversey/2390983067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3" name="Straight Connector 22">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4C12901-9FCC-461E-A64A-89B4791235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7" name="Rectangle 26">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4E99D3-D7CC-77D9-0E50-DF6E27F84812}"/>
              </a:ext>
            </a:extLst>
          </p:cNvPr>
          <p:cNvSpPr>
            <a:spLocks noGrp="1"/>
          </p:cNvSpPr>
          <p:nvPr>
            <p:ph type="ctrTitle"/>
          </p:nvPr>
        </p:nvSpPr>
        <p:spPr>
          <a:xfrm>
            <a:off x="844476" y="1600199"/>
            <a:ext cx="3539266" cy="4297680"/>
          </a:xfrm>
        </p:spPr>
        <p:txBody>
          <a:bodyPr vert="horz" lIns="91440" tIns="45720" rIns="91440" bIns="45720" rtlCol="0" anchor="ctr">
            <a:normAutofit/>
          </a:bodyPr>
          <a:lstStyle/>
          <a:p>
            <a:r>
              <a:rPr lang="en-US" sz="3200" b="0" i="0" kern="1200" cap="all" dirty="0">
                <a:solidFill>
                  <a:schemeClr val="tx1"/>
                </a:solidFill>
                <a:effectLst/>
                <a:latin typeface="+mj-lt"/>
                <a:ea typeface="+mj-ea"/>
                <a:cs typeface="+mj-cs"/>
              </a:rPr>
              <a:t>Claims A-to-Z</a:t>
            </a:r>
          </a:p>
        </p:txBody>
      </p:sp>
      <p:cxnSp>
        <p:nvCxnSpPr>
          <p:cNvPr id="29" name="Straight Connector 28">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45F5576-5ECA-5971-307C-2E320BB5FBB2}"/>
              </a:ext>
            </a:extLst>
          </p:cNvPr>
          <p:cNvSpPr>
            <a:spLocks noGrp="1"/>
          </p:cNvSpPr>
          <p:nvPr>
            <p:ph type="subTitle" idx="1"/>
          </p:nvPr>
        </p:nvSpPr>
        <p:spPr>
          <a:xfrm>
            <a:off x="4708250" y="1600199"/>
            <a:ext cx="7483750" cy="4297680"/>
          </a:xfrm>
        </p:spPr>
        <p:txBody>
          <a:bodyPr vert="horz" lIns="91440" tIns="45720" rIns="91440" bIns="45720" rtlCol="0" anchor="ctr">
            <a:normAutofit/>
          </a:bodyPr>
          <a:lstStyle/>
          <a:p>
            <a:r>
              <a:rPr lang="en-US" dirty="0"/>
              <a:t>Presented By:</a:t>
            </a:r>
          </a:p>
          <a:p>
            <a:pPr indent="-228600">
              <a:buFont typeface="Arial" panose="020B0604020202020204" pitchFamily="34" charset="0"/>
              <a:buChar char="•"/>
            </a:pPr>
            <a:r>
              <a:rPr lang="en-US" b="1" dirty="0"/>
              <a:t>Jay Payan </a:t>
            </a:r>
            <a:r>
              <a:rPr lang="en-US" dirty="0"/>
              <a:t>– President of J.L. Payan &amp; Associates, Inc.</a:t>
            </a:r>
          </a:p>
          <a:p>
            <a:pPr indent="-228600">
              <a:buFont typeface="Arial" panose="020B0604020202020204" pitchFamily="34" charset="0"/>
              <a:buChar char="•"/>
            </a:pPr>
            <a:r>
              <a:rPr lang="en-US" b="1" dirty="0"/>
              <a:t>Jeremy Weaks </a:t>
            </a:r>
            <a:r>
              <a:rPr lang="en-US" dirty="0"/>
              <a:t>– Manager of Prophetstown Mutual</a:t>
            </a:r>
          </a:p>
          <a:p>
            <a:pPr indent="-228600">
              <a:buFont typeface="Arial" panose="020B0604020202020204" pitchFamily="34" charset="0"/>
              <a:buChar char="•"/>
            </a:pPr>
            <a:r>
              <a:rPr lang="en-US" b="1" dirty="0"/>
              <a:t>Linda Olson </a:t>
            </a:r>
            <a:r>
              <a:rPr lang="en-US" dirty="0"/>
              <a:t>– Manager of Town and Country Mutual</a:t>
            </a:r>
          </a:p>
          <a:p>
            <a:pPr indent="-228600">
              <a:buFont typeface="Arial" panose="020B0604020202020204" pitchFamily="34" charset="0"/>
              <a:buChar char="•"/>
            </a:pPr>
            <a:r>
              <a:rPr lang="en-US" b="1" dirty="0"/>
              <a:t>Beth Wingerter </a:t>
            </a:r>
            <a:r>
              <a:rPr lang="en-US" dirty="0"/>
              <a:t>– Underwriter of Randolph Mutual</a:t>
            </a:r>
          </a:p>
          <a:p>
            <a:pPr indent="-228600">
              <a:buFont typeface="Arial" panose="020B0604020202020204" pitchFamily="34" charset="0"/>
              <a:buChar char="•"/>
            </a:pPr>
            <a:r>
              <a:rPr lang="en-US" b="1" dirty="0"/>
              <a:t>Tony Schuering</a:t>
            </a:r>
            <a:r>
              <a:rPr lang="en-US" dirty="0"/>
              <a:t> – Attorney at Brown Hay + Stephens LLP</a:t>
            </a:r>
          </a:p>
        </p:txBody>
      </p:sp>
    </p:spTree>
    <p:extLst>
      <p:ext uri="{BB962C8B-B14F-4D97-AF65-F5344CB8AC3E}">
        <p14:creationId xmlns:p14="http://schemas.microsoft.com/office/powerpoint/2010/main" val="229202407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1E4C3-F031-FBD1-4C0C-40C947F8EF9E}"/>
              </a:ext>
            </a:extLst>
          </p:cNvPr>
          <p:cNvSpPr>
            <a:spLocks noGrp="1"/>
          </p:cNvSpPr>
          <p:nvPr>
            <p:ph type="title" idx="4294967295"/>
          </p:nvPr>
        </p:nvSpPr>
        <p:spPr>
          <a:xfrm>
            <a:off x="1399463" y="170381"/>
            <a:ext cx="9607550" cy="1055687"/>
          </a:xfrm>
        </p:spPr>
        <p:txBody>
          <a:bodyPr/>
          <a:lstStyle/>
          <a:p>
            <a:pPr algn="ctr"/>
            <a:r>
              <a:rPr lang="en-US" dirty="0"/>
              <a:t>Documentation – Power Consumption</a:t>
            </a:r>
          </a:p>
        </p:txBody>
      </p:sp>
      <p:graphicFrame>
        <p:nvGraphicFramePr>
          <p:cNvPr id="9" name="Object 8">
            <a:extLst>
              <a:ext uri="{FF2B5EF4-FFF2-40B4-BE49-F238E27FC236}">
                <a16:creationId xmlns:a16="http://schemas.microsoft.com/office/drawing/2014/main" id="{439CAD36-E607-719E-6FA5-B023B5844A43}"/>
              </a:ext>
            </a:extLst>
          </p:cNvPr>
          <p:cNvGraphicFramePr>
            <a:graphicFrameLocks noChangeAspect="1"/>
          </p:cNvGraphicFramePr>
          <p:nvPr>
            <p:extLst>
              <p:ext uri="{D42A27DB-BD31-4B8C-83A1-F6EECF244321}">
                <p14:modId xmlns:p14="http://schemas.microsoft.com/office/powerpoint/2010/main" val="1785298420"/>
              </p:ext>
            </p:extLst>
          </p:nvPr>
        </p:nvGraphicFramePr>
        <p:xfrm>
          <a:off x="3231356" y="661033"/>
          <a:ext cx="5967508" cy="5485704"/>
        </p:xfrm>
        <a:graphic>
          <a:graphicData uri="http://schemas.openxmlformats.org/presentationml/2006/ole">
            <mc:AlternateContent xmlns:mc="http://schemas.openxmlformats.org/markup-compatibility/2006">
              <mc:Choice xmlns:v="urn:schemas-microsoft-com:vml" Requires="v">
                <p:oleObj name="Worksheet" r:id="rId2" imgW="7056191" imgH="6941710" progId="Excel.Sheet.8">
                  <p:embed/>
                </p:oleObj>
              </mc:Choice>
              <mc:Fallback>
                <p:oleObj name="Worksheet" r:id="rId2" imgW="7056191" imgH="6941710" progId="Excel.Sheet.8">
                  <p:embed/>
                  <p:pic>
                    <p:nvPicPr>
                      <p:cNvPr id="0" name=""/>
                      <p:cNvPicPr/>
                      <p:nvPr/>
                    </p:nvPicPr>
                    <p:blipFill>
                      <a:blip r:embed="rId3"/>
                      <a:stretch>
                        <a:fillRect/>
                      </a:stretch>
                    </p:blipFill>
                    <p:spPr>
                      <a:xfrm>
                        <a:off x="3231356" y="661033"/>
                        <a:ext cx="5967508" cy="5485704"/>
                      </a:xfrm>
                      <a:prstGeom prst="rect">
                        <a:avLst/>
                      </a:prstGeom>
                    </p:spPr>
                  </p:pic>
                </p:oleObj>
              </mc:Fallback>
            </mc:AlternateContent>
          </a:graphicData>
        </a:graphic>
      </p:graphicFrame>
    </p:spTree>
    <p:extLst>
      <p:ext uri="{BB962C8B-B14F-4D97-AF65-F5344CB8AC3E}">
        <p14:creationId xmlns:p14="http://schemas.microsoft.com/office/powerpoint/2010/main" val="198690421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E580C-997F-A9F5-AF5F-3C1E1BE6F14C}"/>
              </a:ext>
            </a:extLst>
          </p:cNvPr>
          <p:cNvSpPr>
            <a:spLocks noGrp="1"/>
          </p:cNvSpPr>
          <p:nvPr>
            <p:ph type="title"/>
          </p:nvPr>
        </p:nvSpPr>
        <p:spPr/>
        <p:txBody>
          <a:bodyPr/>
          <a:lstStyle/>
          <a:p>
            <a:r>
              <a:rPr lang="en-US" dirty="0"/>
              <a:t>Documentation Continued</a:t>
            </a:r>
          </a:p>
        </p:txBody>
      </p:sp>
      <p:sp>
        <p:nvSpPr>
          <p:cNvPr id="3" name="Content Placeholder 2">
            <a:extLst>
              <a:ext uri="{FF2B5EF4-FFF2-40B4-BE49-F238E27FC236}">
                <a16:creationId xmlns:a16="http://schemas.microsoft.com/office/drawing/2014/main" id="{D56131FB-E4D9-2BB4-C95F-21B3D99C3E6B}"/>
              </a:ext>
            </a:extLst>
          </p:cNvPr>
          <p:cNvSpPr>
            <a:spLocks noGrp="1"/>
          </p:cNvSpPr>
          <p:nvPr>
            <p:ph idx="1"/>
          </p:nvPr>
        </p:nvSpPr>
        <p:spPr>
          <a:xfrm>
            <a:off x="1003142" y="1796382"/>
            <a:ext cx="3614197" cy="4199727"/>
          </a:xfrm>
        </p:spPr>
        <p:txBody>
          <a:bodyPr>
            <a:noAutofit/>
          </a:bodyPr>
          <a:lstStyle/>
          <a:p>
            <a:r>
              <a:rPr lang="en-US" dirty="0"/>
              <a:t>Outside Expert Inspection </a:t>
            </a:r>
          </a:p>
          <a:p>
            <a:pPr lvl="1"/>
            <a:r>
              <a:rPr lang="en-US" dirty="0"/>
              <a:t>Engineer</a:t>
            </a:r>
          </a:p>
          <a:p>
            <a:pPr lvl="1"/>
            <a:r>
              <a:rPr lang="en-US" dirty="0"/>
              <a:t>Origin / Cause</a:t>
            </a:r>
          </a:p>
          <a:p>
            <a:pPr lvl="1"/>
            <a:r>
              <a:rPr lang="en-US" dirty="0"/>
              <a:t>Plumbing Contractor</a:t>
            </a:r>
          </a:p>
          <a:p>
            <a:pPr lvl="1"/>
            <a:r>
              <a:rPr lang="en-US" dirty="0"/>
              <a:t>Restoration Contractor</a:t>
            </a:r>
          </a:p>
          <a:p>
            <a:r>
              <a:rPr lang="en-US" dirty="0"/>
              <a:t>Recorded Statement</a:t>
            </a:r>
          </a:p>
          <a:p>
            <a:r>
              <a:rPr lang="en-US" dirty="0"/>
              <a:t>Examination Under Oath</a:t>
            </a:r>
          </a:p>
        </p:txBody>
      </p:sp>
      <p:pic>
        <p:nvPicPr>
          <p:cNvPr id="5" name="Picture 4" descr="Text&#10;&#10;Description automatically generated">
            <a:extLst>
              <a:ext uri="{FF2B5EF4-FFF2-40B4-BE49-F238E27FC236}">
                <a16:creationId xmlns:a16="http://schemas.microsoft.com/office/drawing/2014/main" id="{0434BDF2-2B23-2D9C-47DE-BF28CF596C6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248650" y="2015731"/>
            <a:ext cx="2716170" cy="3880243"/>
          </a:xfrm>
          <a:prstGeom prst="rect">
            <a:avLst/>
          </a:prstGeom>
        </p:spPr>
      </p:pic>
      <p:sp>
        <p:nvSpPr>
          <p:cNvPr id="4" name="TextBox 3">
            <a:extLst>
              <a:ext uri="{FF2B5EF4-FFF2-40B4-BE49-F238E27FC236}">
                <a16:creationId xmlns:a16="http://schemas.microsoft.com/office/drawing/2014/main" id="{6B317DC8-F0BD-F3EE-86FE-F9C0602D45EC}"/>
              </a:ext>
            </a:extLst>
          </p:cNvPr>
          <p:cNvSpPr txBox="1"/>
          <p:nvPr/>
        </p:nvSpPr>
        <p:spPr>
          <a:xfrm>
            <a:off x="4617339" y="1796382"/>
            <a:ext cx="3724495" cy="1623201"/>
          </a:xfrm>
          <a:prstGeom prst="rect">
            <a:avLst/>
          </a:prstGeom>
          <a:noFill/>
        </p:spPr>
        <p:txBody>
          <a:bodyPr wrap="square" rtlCol="0">
            <a:spAutoFit/>
          </a:bodyPr>
          <a:lstStyle/>
          <a:p>
            <a:pPr marL="228600" marR="0" lvl="0" indent="-228600" algn="l"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Report from Law Enforcement</a:t>
            </a:r>
          </a:p>
          <a:p>
            <a:pPr marL="685800" marR="0" lvl="1" indent="-228600" algn="l" defTabSz="914400" rtl="0" eaLnBrk="1" fontAlgn="auto" latinLnBrk="0" hangingPunct="1">
              <a:lnSpc>
                <a:spcPct val="120000"/>
              </a:lnSpc>
              <a:spcBef>
                <a:spcPts val="500"/>
              </a:spcBef>
              <a:spcAft>
                <a:spcPts val="0"/>
              </a:spcAft>
              <a:buClr>
                <a:srgbClr val="B71E42"/>
              </a:buClr>
              <a:buSzPct val="1000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Theft </a:t>
            </a:r>
          </a:p>
          <a:p>
            <a:pPr marL="685800" marR="0" lvl="1" indent="-228600" algn="l" defTabSz="914400" rtl="0" eaLnBrk="1" fontAlgn="auto" latinLnBrk="0" hangingPunct="1">
              <a:lnSpc>
                <a:spcPct val="120000"/>
              </a:lnSpc>
              <a:spcBef>
                <a:spcPts val="500"/>
              </a:spcBef>
              <a:spcAft>
                <a:spcPts val="0"/>
              </a:spcAft>
              <a:buClr>
                <a:srgbClr val="B71E42"/>
              </a:buClr>
              <a:buSzPct val="1000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Vandalism / Malicious Mischief</a:t>
            </a:r>
          </a:p>
          <a:p>
            <a:pPr marL="685800" marR="0" lvl="1" indent="-228600" algn="l" defTabSz="914400" rtl="0" eaLnBrk="1" fontAlgn="auto" latinLnBrk="0" hangingPunct="1">
              <a:lnSpc>
                <a:spcPct val="120000"/>
              </a:lnSpc>
              <a:spcBef>
                <a:spcPts val="500"/>
              </a:spcBef>
              <a:spcAft>
                <a:spcPts val="0"/>
              </a:spcAft>
              <a:buClr>
                <a:srgbClr val="B71E42"/>
              </a:buClr>
              <a:buSzPct val="1000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May be required per policy</a:t>
            </a:r>
          </a:p>
        </p:txBody>
      </p:sp>
    </p:spTree>
    <p:extLst>
      <p:ext uri="{BB962C8B-B14F-4D97-AF65-F5344CB8AC3E}">
        <p14:creationId xmlns:p14="http://schemas.microsoft.com/office/powerpoint/2010/main" val="289680472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E580C-997F-A9F5-AF5F-3C1E1BE6F14C}"/>
              </a:ext>
            </a:extLst>
          </p:cNvPr>
          <p:cNvSpPr>
            <a:spLocks noGrp="1"/>
          </p:cNvSpPr>
          <p:nvPr>
            <p:ph type="title"/>
          </p:nvPr>
        </p:nvSpPr>
        <p:spPr/>
        <p:txBody>
          <a:bodyPr/>
          <a:lstStyle/>
          <a:p>
            <a:r>
              <a:rPr lang="en-US" dirty="0"/>
              <a:t>Documentation Continued</a:t>
            </a:r>
          </a:p>
        </p:txBody>
      </p:sp>
      <p:sp>
        <p:nvSpPr>
          <p:cNvPr id="3" name="Content Placeholder 2">
            <a:extLst>
              <a:ext uri="{FF2B5EF4-FFF2-40B4-BE49-F238E27FC236}">
                <a16:creationId xmlns:a16="http://schemas.microsoft.com/office/drawing/2014/main" id="{D56131FB-E4D9-2BB4-C95F-21B3D99C3E6B}"/>
              </a:ext>
            </a:extLst>
          </p:cNvPr>
          <p:cNvSpPr>
            <a:spLocks noGrp="1"/>
          </p:cNvSpPr>
          <p:nvPr>
            <p:ph idx="1"/>
          </p:nvPr>
        </p:nvSpPr>
        <p:spPr>
          <a:xfrm>
            <a:off x="850392" y="2015732"/>
            <a:ext cx="11119103" cy="4037749"/>
          </a:xfrm>
        </p:spPr>
        <p:txBody>
          <a:bodyPr>
            <a:normAutofit fontScale="92500"/>
          </a:bodyPr>
          <a:lstStyle/>
          <a:p>
            <a:r>
              <a:rPr lang="en-US" sz="2600" dirty="0"/>
              <a:t>Tax and Demolition Forms</a:t>
            </a:r>
          </a:p>
          <a:p>
            <a:pPr lvl="1"/>
            <a:r>
              <a:rPr lang="en-US" sz="2200" dirty="0"/>
              <a:t>If required by Statute</a:t>
            </a:r>
          </a:p>
          <a:p>
            <a:pPr lvl="2"/>
            <a:r>
              <a:rPr lang="en-US" sz="1900" dirty="0"/>
              <a:t>Farm Mutuals are exempt per Farm Mutual Act of 1986</a:t>
            </a:r>
          </a:p>
          <a:p>
            <a:pPr lvl="2"/>
            <a:r>
              <a:rPr lang="en-US" sz="1900" dirty="0"/>
              <a:t>Farm Mutuals may elect to obtain regardless in an effort to be good partners to the local authorities</a:t>
            </a:r>
          </a:p>
          <a:p>
            <a:r>
              <a:rPr lang="en-US" sz="2600" dirty="0"/>
              <a:t>Status Letters to Insured</a:t>
            </a:r>
          </a:p>
          <a:p>
            <a:pPr lvl="1"/>
            <a:r>
              <a:rPr lang="en-US" sz="2200" dirty="0"/>
              <a:t>Per 9.19 claims handling procedures</a:t>
            </a:r>
          </a:p>
          <a:p>
            <a:pPr lvl="2"/>
            <a:r>
              <a:rPr lang="en-US" sz="1900" dirty="0"/>
              <a:t>Farm Mutuals are exempt per Farm Mutual Act of 1986</a:t>
            </a:r>
          </a:p>
          <a:p>
            <a:pPr lvl="3"/>
            <a:r>
              <a:rPr lang="en-US" sz="1900" dirty="0"/>
              <a:t>Only Article 10, and Article 25 of the Insurance Code apply to Farm Mutuals</a:t>
            </a:r>
          </a:p>
          <a:p>
            <a:pPr lvl="2"/>
            <a:r>
              <a:rPr lang="en-US" sz="1900" dirty="0"/>
              <a:t>Best practice would be in generally in line with 9.19 procedures, however not required for Farm Mutuals</a:t>
            </a:r>
          </a:p>
          <a:p>
            <a:endParaRPr lang="en-US" dirty="0"/>
          </a:p>
          <a:p>
            <a:pPr marL="914400" lvl="2" indent="0">
              <a:buNone/>
            </a:pPr>
            <a:endParaRPr lang="en-US" dirty="0"/>
          </a:p>
        </p:txBody>
      </p:sp>
    </p:spTree>
    <p:extLst>
      <p:ext uri="{BB962C8B-B14F-4D97-AF65-F5344CB8AC3E}">
        <p14:creationId xmlns:p14="http://schemas.microsoft.com/office/powerpoint/2010/main" val="95076169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E580C-997F-A9F5-AF5F-3C1E1BE6F14C}"/>
              </a:ext>
            </a:extLst>
          </p:cNvPr>
          <p:cNvSpPr>
            <a:spLocks noGrp="1"/>
          </p:cNvSpPr>
          <p:nvPr>
            <p:ph type="title"/>
          </p:nvPr>
        </p:nvSpPr>
        <p:spPr/>
        <p:txBody>
          <a:bodyPr/>
          <a:lstStyle/>
          <a:p>
            <a:r>
              <a:rPr lang="en-US" dirty="0"/>
              <a:t>Documentation Continued</a:t>
            </a:r>
          </a:p>
        </p:txBody>
      </p:sp>
      <p:sp>
        <p:nvSpPr>
          <p:cNvPr id="3" name="Content Placeholder 2">
            <a:extLst>
              <a:ext uri="{FF2B5EF4-FFF2-40B4-BE49-F238E27FC236}">
                <a16:creationId xmlns:a16="http://schemas.microsoft.com/office/drawing/2014/main" id="{D56131FB-E4D9-2BB4-C95F-21B3D99C3E6B}"/>
              </a:ext>
            </a:extLst>
          </p:cNvPr>
          <p:cNvSpPr>
            <a:spLocks noGrp="1"/>
          </p:cNvSpPr>
          <p:nvPr>
            <p:ph idx="1"/>
          </p:nvPr>
        </p:nvSpPr>
        <p:spPr>
          <a:xfrm>
            <a:off x="1451579" y="2015732"/>
            <a:ext cx="9603275" cy="4129036"/>
          </a:xfrm>
        </p:spPr>
        <p:txBody>
          <a:bodyPr>
            <a:normAutofit fontScale="92500" lnSpcReduction="10000"/>
          </a:bodyPr>
          <a:lstStyle/>
          <a:p>
            <a:r>
              <a:rPr lang="en-US" sz="2800" dirty="0"/>
              <a:t>Possible Written Communication Disclaimer</a:t>
            </a:r>
          </a:p>
          <a:p>
            <a:pPr lvl="1"/>
            <a:r>
              <a:rPr lang="en-US" sz="2200" u="sng" dirty="0"/>
              <a:t>Farm Mutual </a:t>
            </a:r>
          </a:p>
          <a:p>
            <a:pPr marL="457200" lvl="1" indent="0">
              <a:buNone/>
            </a:pPr>
            <a:r>
              <a:rPr lang="en-US" sz="2100" dirty="0">
                <a:effectLst/>
                <a:ea typeface="Times New Roman" panose="02020603050405020304" pitchFamily="18" charset="0"/>
              </a:rPr>
              <a:t>If you wish to take this matter up with the Illinois Department of Insurance, it maintains a consumer division in Chicago at 122 S. Michigan Avenue 19</a:t>
            </a:r>
            <a:r>
              <a:rPr lang="en-US" sz="2100" baseline="30000" dirty="0">
                <a:effectLst/>
                <a:ea typeface="Times New Roman" panose="02020603050405020304" pitchFamily="18" charset="0"/>
              </a:rPr>
              <a:t>th</a:t>
            </a:r>
            <a:r>
              <a:rPr lang="en-US" sz="2100" dirty="0">
                <a:effectLst/>
                <a:ea typeface="Times New Roman" panose="02020603050405020304" pitchFamily="18" charset="0"/>
              </a:rPr>
              <a:t> Floor, Chicago, Illinois 60603, and in Springfield at 320 West Washington Street, Springfield, Illinois 62727-001.  </a:t>
            </a:r>
          </a:p>
          <a:p>
            <a:pPr lvl="1"/>
            <a:endParaRPr lang="en-US" sz="1800" dirty="0">
              <a:latin typeface="Times New Roman" panose="02020603050405020304" pitchFamily="18" charset="0"/>
            </a:endParaRPr>
          </a:p>
          <a:p>
            <a:pPr lvl="1"/>
            <a:r>
              <a:rPr lang="en-US" sz="2200" u="sng" dirty="0"/>
              <a:t>Domestic Mutual</a:t>
            </a:r>
          </a:p>
          <a:p>
            <a:pPr marL="457200" lvl="1" indent="0">
              <a:buNone/>
            </a:pPr>
            <a:r>
              <a:rPr lang="en-US" sz="2100" dirty="0">
                <a:effectLst/>
                <a:ea typeface="SimSun" panose="02010600030101010101" pitchFamily="2" charset="-122"/>
              </a:rPr>
              <a:t>Rule 9.19 of Illinois Insurance Code requires that we advise you that if you wish to take this matter up with the Illinois Department of Insurance, it maintains a consumer division in Chicago at 122 S. Michigan Avenue, 19</a:t>
            </a:r>
            <a:r>
              <a:rPr lang="en-US" sz="2100" baseline="30000" dirty="0">
                <a:effectLst/>
                <a:ea typeface="SimSun" panose="02010600030101010101" pitchFamily="2" charset="-122"/>
              </a:rPr>
              <a:t>th</a:t>
            </a:r>
            <a:r>
              <a:rPr lang="en-US" sz="2100" dirty="0">
                <a:effectLst/>
                <a:ea typeface="SimSun" panose="02010600030101010101" pitchFamily="2" charset="-122"/>
              </a:rPr>
              <a:t> Floor, Chicago, Illinois 60603, and in Springfield at 320 West Washington Street, Springfield, Illinois 62727-001.  </a:t>
            </a:r>
          </a:p>
          <a:p>
            <a:pPr lvl="1"/>
            <a:endParaRPr lang="en-US" dirty="0"/>
          </a:p>
          <a:p>
            <a:pPr marL="457200" lvl="1" indent="0">
              <a:buNone/>
            </a:pPr>
            <a:endParaRPr lang="en-US" dirty="0"/>
          </a:p>
          <a:p>
            <a:endParaRPr lang="en-US" dirty="0"/>
          </a:p>
          <a:p>
            <a:pPr marL="914400" lvl="2" indent="0">
              <a:buNone/>
            </a:pPr>
            <a:endParaRPr lang="en-US" dirty="0"/>
          </a:p>
        </p:txBody>
      </p:sp>
    </p:spTree>
    <p:extLst>
      <p:ext uri="{BB962C8B-B14F-4D97-AF65-F5344CB8AC3E}">
        <p14:creationId xmlns:p14="http://schemas.microsoft.com/office/powerpoint/2010/main" val="175152591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BC2CF-82BF-3DE4-E746-DE0B2B2DE011}"/>
              </a:ext>
            </a:extLst>
          </p:cNvPr>
          <p:cNvSpPr>
            <a:spLocks noGrp="1"/>
          </p:cNvSpPr>
          <p:nvPr>
            <p:ph type="title"/>
          </p:nvPr>
        </p:nvSpPr>
        <p:spPr/>
        <p:txBody>
          <a:bodyPr/>
          <a:lstStyle/>
          <a:p>
            <a:r>
              <a:rPr lang="en-US" dirty="0"/>
              <a:t>Claim Review / Evaluation</a:t>
            </a:r>
          </a:p>
        </p:txBody>
      </p:sp>
      <p:sp>
        <p:nvSpPr>
          <p:cNvPr id="3" name="Content Placeholder 2">
            <a:extLst>
              <a:ext uri="{FF2B5EF4-FFF2-40B4-BE49-F238E27FC236}">
                <a16:creationId xmlns:a16="http://schemas.microsoft.com/office/drawing/2014/main" id="{F4B0D2F7-A97B-21F4-BC1E-D4CCA11FDE80}"/>
              </a:ext>
            </a:extLst>
          </p:cNvPr>
          <p:cNvSpPr>
            <a:spLocks noGrp="1"/>
          </p:cNvSpPr>
          <p:nvPr>
            <p:ph idx="1"/>
          </p:nvPr>
        </p:nvSpPr>
        <p:spPr>
          <a:xfrm>
            <a:off x="1451579" y="2015732"/>
            <a:ext cx="9603275" cy="4110748"/>
          </a:xfrm>
        </p:spPr>
        <p:txBody>
          <a:bodyPr>
            <a:normAutofit fontScale="92500" lnSpcReduction="10000"/>
          </a:bodyPr>
          <a:lstStyle/>
          <a:p>
            <a:r>
              <a:rPr lang="en-US" sz="2200" dirty="0"/>
              <a:t>Review claim facts</a:t>
            </a:r>
          </a:p>
          <a:p>
            <a:r>
              <a:rPr lang="en-US" sz="2200" dirty="0"/>
              <a:t>Coverage review per specific policy conditions</a:t>
            </a:r>
          </a:p>
          <a:p>
            <a:pPr lvl="1"/>
            <a:r>
              <a:rPr lang="en-US" sz="1900" dirty="0"/>
              <a:t>Endorsements</a:t>
            </a:r>
          </a:p>
          <a:p>
            <a:pPr lvl="1"/>
            <a:r>
              <a:rPr lang="en-US" sz="1900" dirty="0"/>
              <a:t>Restrictions</a:t>
            </a:r>
          </a:p>
          <a:p>
            <a:pPr lvl="1"/>
            <a:r>
              <a:rPr lang="en-US" sz="1900" dirty="0"/>
              <a:t>Limitations</a:t>
            </a:r>
          </a:p>
          <a:p>
            <a:pPr lvl="1"/>
            <a:r>
              <a:rPr lang="en-US" sz="1900" dirty="0"/>
              <a:t>Exclusions</a:t>
            </a:r>
          </a:p>
          <a:p>
            <a:r>
              <a:rPr lang="en-US" sz="2200" dirty="0"/>
              <a:t>Value of loss after coverage application</a:t>
            </a:r>
          </a:p>
          <a:p>
            <a:pPr lvl="1"/>
            <a:r>
              <a:rPr lang="en-US" sz="1900" dirty="0"/>
              <a:t>May be less than Contractor estimate</a:t>
            </a:r>
          </a:p>
          <a:p>
            <a:pPr lvl="1"/>
            <a:r>
              <a:rPr lang="en-US" sz="1900" dirty="0"/>
              <a:t>Or Insured Expectation</a:t>
            </a:r>
          </a:p>
          <a:p>
            <a:r>
              <a:rPr lang="en-US" sz="2200" dirty="0"/>
              <a:t>No Coverage / Denial Procedures</a:t>
            </a:r>
          </a:p>
        </p:txBody>
      </p:sp>
      <p:pic>
        <p:nvPicPr>
          <p:cNvPr id="5" name="Picture 4" descr="A picture containing icon&#10;&#10;Description automatically generated">
            <a:extLst>
              <a:ext uri="{FF2B5EF4-FFF2-40B4-BE49-F238E27FC236}">
                <a16:creationId xmlns:a16="http://schemas.microsoft.com/office/drawing/2014/main" id="{BC56E58A-DBDF-8AAA-E200-486F2199354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96225" y="2200275"/>
            <a:ext cx="3048000" cy="3048000"/>
          </a:xfrm>
          <a:prstGeom prst="rect">
            <a:avLst/>
          </a:prstGeom>
        </p:spPr>
      </p:pic>
    </p:spTree>
    <p:extLst>
      <p:ext uri="{BB962C8B-B14F-4D97-AF65-F5344CB8AC3E}">
        <p14:creationId xmlns:p14="http://schemas.microsoft.com/office/powerpoint/2010/main" val="84812863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6D8B9-125A-475A-5116-0D7359E24735}"/>
              </a:ext>
            </a:extLst>
          </p:cNvPr>
          <p:cNvSpPr>
            <a:spLocks noGrp="1"/>
          </p:cNvSpPr>
          <p:nvPr>
            <p:ph type="title"/>
          </p:nvPr>
        </p:nvSpPr>
        <p:spPr/>
        <p:txBody>
          <a:bodyPr/>
          <a:lstStyle/>
          <a:p>
            <a:r>
              <a:rPr lang="en-US" dirty="0"/>
              <a:t>Claim Resolution</a:t>
            </a:r>
          </a:p>
        </p:txBody>
      </p:sp>
      <p:sp>
        <p:nvSpPr>
          <p:cNvPr id="3" name="Content Placeholder 2">
            <a:extLst>
              <a:ext uri="{FF2B5EF4-FFF2-40B4-BE49-F238E27FC236}">
                <a16:creationId xmlns:a16="http://schemas.microsoft.com/office/drawing/2014/main" id="{CF385DF3-CAD2-4CCD-97FC-E8BC31E2AEB7}"/>
              </a:ext>
            </a:extLst>
          </p:cNvPr>
          <p:cNvSpPr>
            <a:spLocks noGrp="1"/>
          </p:cNvSpPr>
          <p:nvPr>
            <p:ph idx="1"/>
          </p:nvPr>
        </p:nvSpPr>
        <p:spPr>
          <a:xfrm>
            <a:off x="1451579" y="2015732"/>
            <a:ext cx="9603275" cy="3703933"/>
          </a:xfrm>
        </p:spPr>
        <p:txBody>
          <a:bodyPr/>
          <a:lstStyle/>
          <a:p>
            <a:r>
              <a:rPr lang="en-US" sz="2400" dirty="0"/>
              <a:t>Denial Procedures</a:t>
            </a:r>
          </a:p>
          <a:p>
            <a:pPr lvl="1"/>
            <a:r>
              <a:rPr lang="en-US" sz="2000" dirty="0"/>
              <a:t>Written</a:t>
            </a:r>
          </a:p>
          <a:p>
            <a:pPr lvl="1"/>
            <a:r>
              <a:rPr lang="en-US" sz="2000" dirty="0"/>
              <a:t>Verbal?</a:t>
            </a:r>
          </a:p>
          <a:p>
            <a:pPr lvl="1"/>
            <a:r>
              <a:rPr lang="en-US" sz="2000" dirty="0"/>
              <a:t>Both?</a:t>
            </a:r>
          </a:p>
          <a:p>
            <a:pPr lvl="2"/>
            <a:r>
              <a:rPr lang="en-US" sz="2000" dirty="0"/>
              <a:t>Will depend on circumstances</a:t>
            </a:r>
          </a:p>
        </p:txBody>
      </p:sp>
      <p:pic>
        <p:nvPicPr>
          <p:cNvPr id="5" name="Picture 4" descr="A picture containing text, clipart&#10;&#10;Description automatically generated">
            <a:extLst>
              <a:ext uri="{FF2B5EF4-FFF2-40B4-BE49-F238E27FC236}">
                <a16:creationId xmlns:a16="http://schemas.microsoft.com/office/drawing/2014/main" id="{CB8F3142-AB92-911B-070A-FF908D21E59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305054" y="2015732"/>
            <a:ext cx="4749800" cy="3708400"/>
          </a:xfrm>
          <a:prstGeom prst="rect">
            <a:avLst/>
          </a:prstGeom>
        </p:spPr>
      </p:pic>
    </p:spTree>
    <p:extLst>
      <p:ext uri="{BB962C8B-B14F-4D97-AF65-F5344CB8AC3E}">
        <p14:creationId xmlns:p14="http://schemas.microsoft.com/office/powerpoint/2010/main" val="387441839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3A9DD-976A-FDAC-FA84-6A11FF329A84}"/>
              </a:ext>
            </a:extLst>
          </p:cNvPr>
          <p:cNvSpPr>
            <a:spLocks noGrp="1"/>
          </p:cNvSpPr>
          <p:nvPr>
            <p:ph type="title"/>
          </p:nvPr>
        </p:nvSpPr>
        <p:spPr>
          <a:xfrm>
            <a:off x="1451579" y="804519"/>
            <a:ext cx="9603275" cy="1049235"/>
          </a:xfrm>
        </p:spPr>
        <p:txBody>
          <a:bodyPr>
            <a:normAutofit/>
          </a:bodyPr>
          <a:lstStyle/>
          <a:p>
            <a:r>
              <a:rPr lang="en-US" dirty="0"/>
              <a:t>Claim Resolution Continued</a:t>
            </a:r>
          </a:p>
        </p:txBody>
      </p:sp>
      <p:cxnSp>
        <p:nvCxnSpPr>
          <p:cNvPr id="11" name="Straight Connector 1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057D53FE-2C08-A314-D999-D28D594EBA01}"/>
              </a:ext>
            </a:extLst>
          </p:cNvPr>
          <p:cNvGraphicFramePr>
            <a:graphicFrameLocks noGrp="1"/>
          </p:cNvGraphicFramePr>
          <p:nvPr>
            <p:ph idx="1"/>
            <p:extLst>
              <p:ext uri="{D42A27DB-BD31-4B8C-83A1-F6EECF244321}">
                <p14:modId xmlns:p14="http://schemas.microsoft.com/office/powerpoint/2010/main" val="1169609543"/>
              </p:ext>
            </p:extLst>
          </p:nvPr>
        </p:nvGraphicFramePr>
        <p:xfrm>
          <a:off x="1165923" y="2221769"/>
          <a:ext cx="9860153" cy="4142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508128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C0D93-758E-352C-055D-0F623189E310}"/>
              </a:ext>
            </a:extLst>
          </p:cNvPr>
          <p:cNvSpPr>
            <a:spLocks noGrp="1"/>
          </p:cNvSpPr>
          <p:nvPr>
            <p:ph type="title"/>
          </p:nvPr>
        </p:nvSpPr>
        <p:spPr/>
        <p:txBody>
          <a:bodyPr/>
          <a:lstStyle/>
          <a:p>
            <a:r>
              <a:rPr lang="en-US" dirty="0"/>
              <a:t>Legal Jargon</a:t>
            </a:r>
          </a:p>
        </p:txBody>
      </p:sp>
      <p:sp>
        <p:nvSpPr>
          <p:cNvPr id="3" name="Content Placeholder 2">
            <a:extLst>
              <a:ext uri="{FF2B5EF4-FFF2-40B4-BE49-F238E27FC236}">
                <a16:creationId xmlns:a16="http://schemas.microsoft.com/office/drawing/2014/main" id="{29537A15-7EF2-C914-957D-FE6D7E766580}"/>
              </a:ext>
            </a:extLst>
          </p:cNvPr>
          <p:cNvSpPr>
            <a:spLocks noGrp="1"/>
          </p:cNvSpPr>
          <p:nvPr>
            <p:ph idx="1"/>
          </p:nvPr>
        </p:nvSpPr>
        <p:spPr>
          <a:xfrm>
            <a:off x="1451578" y="1951724"/>
            <a:ext cx="10362470" cy="4010164"/>
          </a:xfrm>
        </p:spPr>
        <p:txBody>
          <a:bodyPr>
            <a:normAutofit fontScale="62500" lnSpcReduction="20000"/>
          </a:bodyPr>
          <a:lstStyle/>
          <a:p>
            <a:pPr algn="l"/>
            <a:r>
              <a:rPr lang="en-US" sz="1900" b="0" i="0" dirty="0">
                <a:effectLst/>
              </a:rPr>
              <a:t>The views, information, or opinions expressed herein, or during the associated presentation, are solely those of the presenters and do not necessarily represent those of the Illinois Association of Mutual Insurance Companies (“IAMIC”) or its employees.</a:t>
            </a:r>
          </a:p>
          <a:p>
            <a:pPr algn="l"/>
            <a:r>
              <a:rPr lang="en-US" sz="1900" dirty="0"/>
              <a:t>The information contained herein may include copyrighted material owned by a third party, the use of which has not been specifically authorized by the copyright owner. Notwithstanding a copyright owner’s rights under the Copyright Act, Section 107 of the Copyright Act, 17 U.S.C. § 107, allows use of copyrighted material, for limited purposes, without requiring permission from the rights holders.  Those purposes include education, criticism, comment, news reporting, teaching, scholarship, and research. These so-called “fair uses” are permitted even if the use of the work would otherwise be infringing. If you believe that any content in this presentation violates your intellectual property or other rights, please notify us by email at leadership@iamic.org.</a:t>
            </a:r>
            <a:endParaRPr lang="en-US" sz="1900" b="0" i="0" dirty="0">
              <a:effectLst/>
            </a:endParaRPr>
          </a:p>
          <a:p>
            <a:pPr algn="l"/>
            <a:r>
              <a:rPr lang="en-US" sz="1900" b="0" i="0" dirty="0">
                <a:effectLst/>
              </a:rPr>
              <a:t>The material and information contained in this presentation is for general information purposes only.  You should not rely upon the material or information </a:t>
            </a:r>
            <a:r>
              <a:rPr lang="en-US" sz="1900" dirty="0"/>
              <a:t>in this presentation as a basis for making any decisions, of any kind, for any reason.  To the fullest extent permitted by applicable law, IAMIC expressly disclaims all warranties, express or implied, and makes no representations or warranties of any kind, express or implied, about the completeness, accuracy, reliability, sufficiency, or suitability of the information contained herein or in the associated presentation.  Any reliance you place on such material is strictly at your own risk.</a:t>
            </a:r>
            <a:endParaRPr lang="en-US" sz="1900" b="0" i="0" dirty="0">
              <a:effectLst/>
            </a:endParaRPr>
          </a:p>
          <a:p>
            <a:pPr algn="l"/>
            <a:r>
              <a:rPr lang="en-US" sz="1900" dirty="0"/>
              <a:t>IAMIC cannot and </a:t>
            </a:r>
            <a:r>
              <a:rPr lang="en-US" sz="1900" b="0" i="0" dirty="0">
                <a:effectLst/>
              </a:rPr>
              <a:t>does not provide legal advice</a:t>
            </a:r>
            <a:r>
              <a:rPr lang="en-US" sz="1900" b="0" i="0">
                <a:effectLst/>
              </a:rPr>
              <a:t>.  Any </a:t>
            </a:r>
            <a:r>
              <a:rPr lang="en-US" sz="1900" b="0" i="0" dirty="0">
                <a:effectLst/>
              </a:rPr>
              <a:t>reference to any </a:t>
            </a:r>
            <a:r>
              <a:rPr lang="en-US" sz="1900" dirty="0"/>
              <a:t>source of legal authority of any kind contained herein, as well as any reference thereto in the associated presentation, is provided for general information and educational purposes only and is not a substitute for obtaining professional legal advice. </a:t>
            </a:r>
            <a:r>
              <a:rPr lang="en-US" sz="1900" b="0" i="0" dirty="0">
                <a:effectLst/>
              </a:rPr>
              <a:t>Neither the information contained herein, nor the information disseminated during the associated presentation, should be considered as a source of authority with respect to any legal, operational, or governance issue. If you have any specific questions about </a:t>
            </a:r>
            <a:r>
              <a:rPr lang="en-US" sz="1900" dirty="0"/>
              <a:t>the applicability of any legal authority applies to your specific circumstances, </a:t>
            </a:r>
            <a:r>
              <a:rPr lang="en-US" sz="1900" b="0" i="0" dirty="0">
                <a:effectLst/>
              </a:rPr>
              <a:t>you should obtain and consult competent </a:t>
            </a:r>
            <a:r>
              <a:rPr lang="en-US" sz="1900" dirty="0"/>
              <a:t>legal counsel.</a:t>
            </a:r>
          </a:p>
          <a:p>
            <a:pPr marL="457200" lvl="1" indent="0">
              <a:buNone/>
            </a:pPr>
            <a:endParaRPr lang="en-US" dirty="0"/>
          </a:p>
        </p:txBody>
      </p:sp>
    </p:spTree>
    <p:extLst>
      <p:ext uri="{BB962C8B-B14F-4D97-AF65-F5344CB8AC3E}">
        <p14:creationId xmlns:p14="http://schemas.microsoft.com/office/powerpoint/2010/main" val="347807065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C0D93-758E-352C-055D-0F623189E310}"/>
              </a:ext>
            </a:extLst>
          </p:cNvPr>
          <p:cNvSpPr>
            <a:spLocks noGrp="1"/>
          </p:cNvSpPr>
          <p:nvPr>
            <p:ph type="title"/>
          </p:nvPr>
        </p:nvSpPr>
        <p:spPr/>
        <p:txBody>
          <a:bodyPr/>
          <a:lstStyle/>
          <a:p>
            <a:r>
              <a:rPr lang="en-US" dirty="0"/>
              <a:t>Presentation setup</a:t>
            </a:r>
          </a:p>
        </p:txBody>
      </p:sp>
      <p:sp>
        <p:nvSpPr>
          <p:cNvPr id="3" name="Content Placeholder 2">
            <a:extLst>
              <a:ext uri="{FF2B5EF4-FFF2-40B4-BE49-F238E27FC236}">
                <a16:creationId xmlns:a16="http://schemas.microsoft.com/office/drawing/2014/main" id="{29537A15-7EF2-C914-957D-FE6D7E766580}"/>
              </a:ext>
            </a:extLst>
          </p:cNvPr>
          <p:cNvSpPr>
            <a:spLocks noGrp="1"/>
          </p:cNvSpPr>
          <p:nvPr>
            <p:ph idx="1"/>
          </p:nvPr>
        </p:nvSpPr>
        <p:spPr>
          <a:xfrm>
            <a:off x="1451578" y="1951724"/>
            <a:ext cx="10362470" cy="4010164"/>
          </a:xfrm>
        </p:spPr>
        <p:txBody>
          <a:bodyPr>
            <a:normAutofit/>
          </a:bodyPr>
          <a:lstStyle/>
          <a:p>
            <a:r>
              <a:rPr lang="en-US" sz="2200" dirty="0"/>
              <a:t>This process is for Non-Cat related type claims.  Along the lines of 30k Fire or Wind isolated event</a:t>
            </a:r>
          </a:p>
          <a:p>
            <a:r>
              <a:rPr lang="en-US" sz="2200" dirty="0">
                <a:hlinkClick r:id="rId2"/>
              </a:rPr>
              <a:t>www.iamic.org</a:t>
            </a:r>
            <a:r>
              <a:rPr lang="en-US" sz="2200" dirty="0"/>
              <a:t> – Place to find items discussed if you need samples or ideas where to start (Sign in then Members&gt;Mutual Assistance Manual&gt;Forms Quick Link &amp; Click Claims)</a:t>
            </a: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7670026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C0D93-758E-352C-055D-0F623189E310}"/>
              </a:ext>
            </a:extLst>
          </p:cNvPr>
          <p:cNvSpPr>
            <a:spLocks noGrp="1"/>
          </p:cNvSpPr>
          <p:nvPr>
            <p:ph type="title"/>
          </p:nvPr>
        </p:nvSpPr>
        <p:spPr/>
        <p:txBody>
          <a:bodyPr/>
          <a:lstStyle/>
          <a:p>
            <a:r>
              <a:rPr lang="en-US" dirty="0"/>
              <a:t>Claim reported to Agent</a:t>
            </a:r>
          </a:p>
        </p:txBody>
      </p:sp>
      <p:sp>
        <p:nvSpPr>
          <p:cNvPr id="3" name="Content Placeholder 2">
            <a:extLst>
              <a:ext uri="{FF2B5EF4-FFF2-40B4-BE49-F238E27FC236}">
                <a16:creationId xmlns:a16="http://schemas.microsoft.com/office/drawing/2014/main" id="{29537A15-7EF2-C914-957D-FE6D7E766580}"/>
              </a:ext>
            </a:extLst>
          </p:cNvPr>
          <p:cNvSpPr>
            <a:spLocks noGrp="1"/>
          </p:cNvSpPr>
          <p:nvPr>
            <p:ph idx="1"/>
          </p:nvPr>
        </p:nvSpPr>
        <p:spPr>
          <a:xfrm>
            <a:off x="1451578" y="1951724"/>
            <a:ext cx="9923558" cy="4010164"/>
          </a:xfrm>
        </p:spPr>
        <p:txBody>
          <a:bodyPr>
            <a:normAutofit fontScale="92500" lnSpcReduction="20000"/>
          </a:bodyPr>
          <a:lstStyle/>
          <a:p>
            <a:r>
              <a:rPr lang="en-US" sz="2200" dirty="0"/>
              <a:t>Claim reported by Named Insured</a:t>
            </a:r>
          </a:p>
          <a:p>
            <a:pPr lvl="1"/>
            <a:r>
              <a:rPr lang="en-US" sz="2200" dirty="0"/>
              <a:t>Power of Attorney (POA) may file, but may require POA documentation</a:t>
            </a:r>
          </a:p>
          <a:p>
            <a:pPr lvl="1"/>
            <a:r>
              <a:rPr lang="en-US" sz="2200" dirty="0"/>
              <a:t>Some carriers do not accept claim submittal by contractor</a:t>
            </a:r>
          </a:p>
          <a:p>
            <a:pPr lvl="1"/>
            <a:r>
              <a:rPr lang="en-US" sz="2200" dirty="0"/>
              <a:t>Trusts – Did the Trustee file, and can you obtain Certification or Affidavit </a:t>
            </a:r>
          </a:p>
          <a:p>
            <a:pPr lvl="1"/>
            <a:endParaRPr lang="en-US" sz="2200" dirty="0"/>
          </a:p>
          <a:p>
            <a:r>
              <a:rPr lang="en-US" sz="2200" dirty="0"/>
              <a:t>Claim may be reported by Public Adjuster representing the Insured</a:t>
            </a:r>
          </a:p>
          <a:p>
            <a:pPr lvl="1"/>
            <a:r>
              <a:rPr lang="en-US" sz="2200" dirty="0"/>
              <a:t>Should require a copy of the valid Public Adjuster Contract signed by </a:t>
            </a:r>
            <a:r>
              <a:rPr lang="en-US" sz="2200" b="1" dirty="0"/>
              <a:t>ALL</a:t>
            </a:r>
            <a:r>
              <a:rPr lang="en-US" sz="2200" dirty="0"/>
              <a:t> Named Insureds</a:t>
            </a:r>
          </a:p>
          <a:p>
            <a:pPr lvl="2"/>
            <a:r>
              <a:rPr lang="en-US" sz="2200" dirty="0"/>
              <a:t>See Illinois Department of Insurance guidelines for contract validity</a:t>
            </a:r>
          </a:p>
          <a:p>
            <a:pPr lvl="1"/>
            <a:r>
              <a:rPr lang="en-US" sz="2200" dirty="0"/>
              <a:t>May elect to verify the claim report directly with the Named Insured</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56864853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descr="Stack of files">
            <a:extLst>
              <a:ext uri="{FF2B5EF4-FFF2-40B4-BE49-F238E27FC236}">
                <a16:creationId xmlns:a16="http://schemas.microsoft.com/office/drawing/2014/main" id="{C81484D1-BDB9-9162-2F34-D6D72C3C1C0A}"/>
              </a:ext>
            </a:extLst>
          </p:cNvPr>
          <p:cNvPicPr>
            <a:picLocks noChangeAspect="1"/>
          </p:cNvPicPr>
          <p:nvPr/>
        </p:nvPicPr>
        <p:blipFill rotWithShape="1">
          <a:blip r:embed="rId2">
            <a:extLst>
              <a:ext uri="{28A0092B-C50C-407E-A947-70E740481C1C}">
                <a14:useLocalDpi xmlns:a14="http://schemas.microsoft.com/office/drawing/2010/main" val="0"/>
              </a:ext>
            </a:extLst>
          </a:blip>
          <a:srcRect l="9091" t="23390"/>
          <a:stretch/>
        </p:blipFill>
        <p:spPr>
          <a:xfrm>
            <a:off x="2" y="10"/>
            <a:ext cx="12191695" cy="6857990"/>
          </a:xfrm>
          <a:prstGeom prst="rect">
            <a:avLst/>
          </a:prstGeom>
        </p:spPr>
      </p:pic>
      <p:sp>
        <p:nvSpPr>
          <p:cNvPr id="10" name="Rectangle 9">
            <a:extLst>
              <a:ext uri="{FF2B5EF4-FFF2-40B4-BE49-F238E27FC236}">
                <a16:creationId xmlns:a16="http://schemas.microsoft.com/office/drawing/2014/main" id="{368B8211-0B9F-4516-8771-3316E00DB9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1643" y="636753"/>
            <a:ext cx="8299435" cy="5572811"/>
          </a:xfrm>
          <a:prstGeom prst="rect">
            <a:avLst/>
          </a:prstGeom>
          <a:solidFill>
            <a:srgbClr val="000001">
              <a:alpha val="74902"/>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0873AE-0FDD-6219-2705-5CC072AB2D7F}"/>
              </a:ext>
            </a:extLst>
          </p:cNvPr>
          <p:cNvSpPr>
            <a:spLocks noGrp="1"/>
          </p:cNvSpPr>
          <p:nvPr>
            <p:ph type="title"/>
          </p:nvPr>
        </p:nvSpPr>
        <p:spPr>
          <a:xfrm>
            <a:off x="4063421" y="804520"/>
            <a:ext cx="6815731" cy="1049235"/>
          </a:xfrm>
        </p:spPr>
        <p:txBody>
          <a:bodyPr>
            <a:normAutofit/>
          </a:bodyPr>
          <a:lstStyle/>
          <a:p>
            <a:r>
              <a:rPr lang="en-US">
                <a:solidFill>
                  <a:srgbClr val="FFFFFE"/>
                </a:solidFill>
              </a:rPr>
              <a:t>Verify Policy in Force</a:t>
            </a:r>
          </a:p>
        </p:txBody>
      </p:sp>
      <p:cxnSp>
        <p:nvCxnSpPr>
          <p:cNvPr id="12" name="Straight Connector 11">
            <a:extLst>
              <a:ext uri="{FF2B5EF4-FFF2-40B4-BE49-F238E27FC236}">
                <a16:creationId xmlns:a16="http://schemas.microsoft.com/office/drawing/2014/main" id="{B7582E73-8B46-4A0E-944E-58357C8088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789" y="1847088"/>
            <a:ext cx="6813363" cy="0"/>
          </a:xfrm>
          <a:prstGeom prst="line">
            <a:avLst/>
          </a:prstGeom>
          <a:ln w="31750">
            <a:solidFill>
              <a:srgbClr val="5BAB6A"/>
            </a:solidFill>
          </a:ln>
        </p:spPr>
        <p:style>
          <a:lnRef idx="3">
            <a:schemeClr val="accent1"/>
          </a:lnRef>
          <a:fillRef idx="0">
            <a:schemeClr val="accent1"/>
          </a:fillRef>
          <a:effectRef idx="2">
            <a:schemeClr val="accent1"/>
          </a:effectRef>
          <a:fontRef idx="minor">
            <a:schemeClr val="tx1"/>
          </a:fontRef>
        </p:style>
      </p:cxnSp>
      <p:sp>
        <p:nvSpPr>
          <p:cNvPr id="3" name="Content Placeholder 2">
            <a:extLst>
              <a:ext uri="{FF2B5EF4-FFF2-40B4-BE49-F238E27FC236}">
                <a16:creationId xmlns:a16="http://schemas.microsoft.com/office/drawing/2014/main" id="{09D4A601-7017-B74A-5648-90915B72C9ED}"/>
              </a:ext>
            </a:extLst>
          </p:cNvPr>
          <p:cNvSpPr>
            <a:spLocks noGrp="1"/>
          </p:cNvSpPr>
          <p:nvPr>
            <p:ph idx="1"/>
          </p:nvPr>
        </p:nvSpPr>
        <p:spPr>
          <a:xfrm>
            <a:off x="4063421" y="2015733"/>
            <a:ext cx="6815731" cy="4021267"/>
          </a:xfrm>
        </p:spPr>
        <p:txBody>
          <a:bodyPr>
            <a:normAutofit/>
          </a:bodyPr>
          <a:lstStyle/>
          <a:p>
            <a:pPr>
              <a:buClr>
                <a:srgbClr val="5BAB6A"/>
              </a:buClr>
            </a:pPr>
            <a:r>
              <a:rPr lang="en-US" dirty="0">
                <a:solidFill>
                  <a:srgbClr val="FFFFFE"/>
                </a:solidFill>
              </a:rPr>
              <a:t>Named Insured</a:t>
            </a:r>
          </a:p>
          <a:p>
            <a:pPr>
              <a:buClr>
                <a:srgbClr val="5BAB6A"/>
              </a:buClr>
            </a:pPr>
            <a:r>
              <a:rPr lang="en-US" dirty="0">
                <a:solidFill>
                  <a:srgbClr val="FFFFFE"/>
                </a:solidFill>
              </a:rPr>
              <a:t>Loss Location</a:t>
            </a:r>
          </a:p>
          <a:p>
            <a:pPr>
              <a:buClr>
                <a:srgbClr val="5BAB6A"/>
              </a:buClr>
            </a:pPr>
            <a:r>
              <a:rPr lang="en-US" dirty="0">
                <a:solidFill>
                  <a:srgbClr val="FFFFFE"/>
                </a:solidFill>
              </a:rPr>
              <a:t>Date of Loss</a:t>
            </a:r>
          </a:p>
          <a:p>
            <a:pPr lvl="1">
              <a:buClr>
                <a:srgbClr val="5BAB6A"/>
              </a:buClr>
            </a:pPr>
            <a:r>
              <a:rPr lang="en-US" dirty="0">
                <a:solidFill>
                  <a:srgbClr val="FFFFFE"/>
                </a:solidFill>
              </a:rPr>
              <a:t>Specific Policy based on that Date</a:t>
            </a:r>
          </a:p>
          <a:p>
            <a:pPr>
              <a:buClr>
                <a:srgbClr val="5BAB6A"/>
              </a:buClr>
            </a:pPr>
            <a:r>
              <a:rPr lang="en-US" dirty="0">
                <a:solidFill>
                  <a:srgbClr val="FFFFFE"/>
                </a:solidFill>
              </a:rPr>
              <a:t>Identifying Potential Applicable Coverages</a:t>
            </a:r>
          </a:p>
          <a:p>
            <a:pPr lvl="1">
              <a:buClr>
                <a:srgbClr val="5BAB6A"/>
              </a:buClr>
            </a:pPr>
            <a:r>
              <a:rPr lang="en-US" dirty="0">
                <a:solidFill>
                  <a:srgbClr val="FFFFFE"/>
                </a:solidFill>
              </a:rPr>
              <a:t>Did changes impact the coverages available</a:t>
            </a:r>
          </a:p>
          <a:p>
            <a:pPr>
              <a:buClr>
                <a:srgbClr val="5BAB6A"/>
              </a:buClr>
            </a:pPr>
            <a:r>
              <a:rPr lang="en-US" dirty="0">
                <a:solidFill>
                  <a:srgbClr val="FFFFFE"/>
                </a:solidFill>
              </a:rPr>
              <a:t>Identifying potential Loss Payables</a:t>
            </a:r>
          </a:p>
          <a:p>
            <a:pPr marL="457200" lvl="1" indent="0">
              <a:buClr>
                <a:srgbClr val="5BAB6A"/>
              </a:buClr>
              <a:buNone/>
            </a:pPr>
            <a:endParaRPr lang="en-US" dirty="0">
              <a:solidFill>
                <a:srgbClr val="FFFFFE"/>
              </a:solidFill>
            </a:endParaRPr>
          </a:p>
        </p:txBody>
      </p:sp>
    </p:spTree>
    <p:extLst>
      <p:ext uri="{BB962C8B-B14F-4D97-AF65-F5344CB8AC3E}">
        <p14:creationId xmlns:p14="http://schemas.microsoft.com/office/powerpoint/2010/main" val="241074860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1CDAB-6014-ED9A-BF49-8D52E6ECE6DE}"/>
              </a:ext>
            </a:extLst>
          </p:cNvPr>
          <p:cNvSpPr>
            <a:spLocks noGrp="1"/>
          </p:cNvSpPr>
          <p:nvPr>
            <p:ph type="title"/>
          </p:nvPr>
        </p:nvSpPr>
        <p:spPr>
          <a:xfrm>
            <a:off x="1451579" y="961036"/>
            <a:ext cx="9603275" cy="1049235"/>
          </a:xfrm>
        </p:spPr>
        <p:txBody>
          <a:bodyPr/>
          <a:lstStyle/>
          <a:p>
            <a:r>
              <a:rPr lang="en-US" dirty="0"/>
              <a:t>Claim Setup</a:t>
            </a:r>
          </a:p>
        </p:txBody>
      </p:sp>
      <p:sp>
        <p:nvSpPr>
          <p:cNvPr id="3" name="Content Placeholder 2">
            <a:extLst>
              <a:ext uri="{FF2B5EF4-FFF2-40B4-BE49-F238E27FC236}">
                <a16:creationId xmlns:a16="http://schemas.microsoft.com/office/drawing/2014/main" id="{D37E8904-0BA6-2354-E179-2E4EC8C83D88}"/>
              </a:ext>
            </a:extLst>
          </p:cNvPr>
          <p:cNvSpPr>
            <a:spLocks noGrp="1"/>
          </p:cNvSpPr>
          <p:nvPr>
            <p:ph idx="1"/>
          </p:nvPr>
        </p:nvSpPr>
        <p:spPr>
          <a:xfrm>
            <a:off x="1451579" y="1791797"/>
            <a:ext cx="9603275" cy="4189142"/>
          </a:xfrm>
        </p:spPr>
        <p:txBody>
          <a:bodyPr>
            <a:noAutofit/>
          </a:bodyPr>
          <a:lstStyle/>
          <a:p>
            <a:r>
              <a:rPr lang="en-US" sz="2200" dirty="0"/>
              <a:t>Acknowledge claim receipt to Named Insured</a:t>
            </a:r>
          </a:p>
          <a:p>
            <a:pPr lvl="2"/>
            <a:r>
              <a:rPr lang="en-US" sz="1800" dirty="0"/>
              <a:t>Preferably in writing, or email</a:t>
            </a:r>
          </a:p>
          <a:p>
            <a:pPr lvl="2"/>
            <a:r>
              <a:rPr lang="en-US" sz="1800" dirty="0"/>
              <a:t>Should include reference to specific duties after loss</a:t>
            </a:r>
          </a:p>
          <a:p>
            <a:pPr lvl="2"/>
            <a:r>
              <a:rPr lang="en-US" sz="1800" dirty="0"/>
              <a:t>Should reference claim contact person, or adjusting firm</a:t>
            </a:r>
          </a:p>
          <a:p>
            <a:r>
              <a:rPr lang="en-US" dirty="0"/>
              <a:t>Assign Adjuster</a:t>
            </a:r>
          </a:p>
          <a:p>
            <a:pPr lvl="1"/>
            <a:r>
              <a:rPr lang="en-US" dirty="0"/>
              <a:t>In-House</a:t>
            </a:r>
          </a:p>
          <a:p>
            <a:pPr lvl="2"/>
            <a:r>
              <a:rPr lang="en-US" sz="1800" dirty="0"/>
              <a:t>Staff Adjuster</a:t>
            </a:r>
          </a:p>
          <a:p>
            <a:pPr lvl="2"/>
            <a:r>
              <a:rPr lang="en-US" sz="1800" dirty="0"/>
              <a:t>Desk Adjuster </a:t>
            </a:r>
          </a:p>
          <a:p>
            <a:pPr lvl="1"/>
            <a:r>
              <a:rPr lang="en-US" dirty="0"/>
              <a:t>Monitoring &amp; Management practices for staying current</a:t>
            </a:r>
          </a:p>
        </p:txBody>
      </p:sp>
      <p:pic>
        <p:nvPicPr>
          <p:cNvPr id="8" name="Picture 7" descr="A picture containing text, cat, laying, mammal">
            <a:extLst>
              <a:ext uri="{FF2B5EF4-FFF2-40B4-BE49-F238E27FC236}">
                <a16:creationId xmlns:a16="http://schemas.microsoft.com/office/drawing/2014/main" id="{48439C18-AD9E-4711-298D-8F8F38765BA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940704" y="1572768"/>
            <a:ext cx="4180493" cy="3344394"/>
          </a:xfrm>
          <a:prstGeom prst="rect">
            <a:avLst/>
          </a:prstGeom>
        </p:spPr>
      </p:pic>
      <p:sp>
        <p:nvSpPr>
          <p:cNvPr id="5" name="TextBox 4">
            <a:extLst>
              <a:ext uri="{FF2B5EF4-FFF2-40B4-BE49-F238E27FC236}">
                <a16:creationId xmlns:a16="http://schemas.microsoft.com/office/drawing/2014/main" id="{3925DFC8-5001-63C4-F56D-6E32117E2DA6}"/>
              </a:ext>
            </a:extLst>
          </p:cNvPr>
          <p:cNvSpPr txBox="1"/>
          <p:nvPr/>
        </p:nvSpPr>
        <p:spPr>
          <a:xfrm>
            <a:off x="4070845" y="3946442"/>
            <a:ext cx="5257317" cy="1189749"/>
          </a:xfrm>
          <a:prstGeom prst="rect">
            <a:avLst/>
          </a:prstGeom>
          <a:noFill/>
        </p:spPr>
        <p:txBody>
          <a:bodyPr wrap="square" rtlCol="0">
            <a:spAutoFit/>
          </a:bodyPr>
          <a:lstStyle/>
          <a:p>
            <a:pPr marL="685800" marR="0" lvl="1" indent="-228600" algn="l" defTabSz="914400" rtl="0" eaLnBrk="1" fontAlgn="auto" latinLnBrk="0" hangingPunct="1">
              <a:lnSpc>
                <a:spcPct val="120000"/>
              </a:lnSpc>
              <a:spcBef>
                <a:spcPts val="500"/>
              </a:spcBef>
              <a:spcAft>
                <a:spcPts val="0"/>
              </a:spcAft>
              <a:buClr>
                <a:srgbClr val="B71E42"/>
              </a:buClr>
              <a:buSzPct val="1000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3</a:t>
            </a:r>
            <a:r>
              <a:rPr kumimoji="0" lang="en-US" b="0" i="0" u="none" strike="noStrike" kern="1200" cap="none" spc="0" normalizeH="0" baseline="30000" noProof="0" dirty="0">
                <a:ln>
                  <a:noFill/>
                </a:ln>
                <a:solidFill>
                  <a:prstClr val="black"/>
                </a:solidFill>
                <a:effectLst/>
                <a:uLnTx/>
                <a:uFillTx/>
                <a:latin typeface="Gill Sans MT" panose="020B0502020104020203"/>
                <a:ea typeface="+mn-ea"/>
                <a:cs typeface="+mn-cs"/>
              </a:rPr>
              <a:t>rd</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 Party</a:t>
            </a:r>
          </a:p>
          <a:p>
            <a:pPr marL="1143000" marR="0" lvl="2" indent="-228600" algn="l" defTabSz="914400" rtl="0" eaLnBrk="1" fontAlgn="auto" latinLnBrk="0" hangingPunct="1">
              <a:lnSpc>
                <a:spcPct val="120000"/>
              </a:lnSpc>
              <a:spcBef>
                <a:spcPts val="500"/>
              </a:spcBef>
              <a:spcAft>
                <a:spcPts val="0"/>
              </a:spcAft>
              <a:buClr>
                <a:srgbClr val="B71E42"/>
              </a:buClr>
              <a:buSzPct val="1000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Independent Adjuster Firm</a:t>
            </a:r>
          </a:p>
          <a:p>
            <a:pPr marL="1143000" marR="0" lvl="2" indent="-228600" algn="l" defTabSz="914400" rtl="0" eaLnBrk="1" fontAlgn="auto" latinLnBrk="0" hangingPunct="1">
              <a:lnSpc>
                <a:spcPct val="120000"/>
              </a:lnSpc>
              <a:spcBef>
                <a:spcPts val="500"/>
              </a:spcBef>
              <a:spcAft>
                <a:spcPts val="0"/>
              </a:spcAft>
              <a:buClr>
                <a:srgbClr val="B71E42"/>
              </a:buClr>
              <a:buSzPct val="1000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Catastrophe Program</a:t>
            </a:r>
          </a:p>
        </p:txBody>
      </p:sp>
    </p:spTree>
    <p:extLst>
      <p:ext uri="{BB962C8B-B14F-4D97-AF65-F5344CB8AC3E}">
        <p14:creationId xmlns:p14="http://schemas.microsoft.com/office/powerpoint/2010/main" val="71056530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C70BFDB-979D-4D01-8764-154458F98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FCB5B7-E85D-4C9D-AE9B-2B04C20D7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7" name="Group 16">
            <a:extLst>
              <a:ext uri="{FF2B5EF4-FFF2-40B4-BE49-F238E27FC236}">
                <a16:creationId xmlns:a16="http://schemas.microsoft.com/office/drawing/2014/main" id="{4C48EA7D-6DFA-4BAB-B557-0D500356BE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9" y="482171"/>
            <a:ext cx="4074533" cy="5149101"/>
            <a:chOff x="632239" y="482171"/>
            <a:chExt cx="4074533" cy="5149101"/>
          </a:xfrm>
        </p:grpSpPr>
        <p:sp>
          <p:nvSpPr>
            <p:cNvPr id="18" name="Rectangle 17">
              <a:extLst>
                <a:ext uri="{FF2B5EF4-FFF2-40B4-BE49-F238E27FC236}">
                  <a16:creationId xmlns:a16="http://schemas.microsoft.com/office/drawing/2014/main" id="{0A792C74-3AEF-46D7-BB84-FE0A1C9FD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9"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3F01C4D-F010-44B1-B80D-DE6D0036F4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8"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66DEDBC9-7E02-4AC1-84C0-28900C560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042" y="977965"/>
            <a:ext cx="3124515"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5D8167BA-4647-4588-9EF8-AFA0496DC8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90359"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A9A3326A-39B8-B2A1-BD63-1CD73797077C}"/>
              </a:ext>
            </a:extLst>
          </p:cNvPr>
          <p:cNvSpPr>
            <a:spLocks noGrp="1"/>
          </p:cNvSpPr>
          <p:nvPr>
            <p:ph type="title"/>
          </p:nvPr>
        </p:nvSpPr>
        <p:spPr>
          <a:xfrm>
            <a:off x="5188043" y="804520"/>
            <a:ext cx="5550355" cy="1049235"/>
          </a:xfrm>
        </p:spPr>
        <p:txBody>
          <a:bodyPr>
            <a:normAutofit/>
          </a:bodyPr>
          <a:lstStyle/>
          <a:p>
            <a:r>
              <a:rPr lang="en-US" dirty="0"/>
              <a:t>Fact-Finding</a:t>
            </a:r>
          </a:p>
        </p:txBody>
      </p:sp>
      <p:pic>
        <p:nvPicPr>
          <p:cNvPr id="7" name="Picture 6" descr="A picture containing vector graphics&#10;&#10;Description automatically generated">
            <a:extLst>
              <a:ext uri="{FF2B5EF4-FFF2-40B4-BE49-F238E27FC236}">
                <a16:creationId xmlns:a16="http://schemas.microsoft.com/office/drawing/2014/main" id="{D21DE579-E87D-AF09-1338-068A5DBAC9A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73892" y="1116345"/>
            <a:ext cx="2622195" cy="3866172"/>
          </a:xfrm>
          <a:prstGeom prst="rect">
            <a:avLst/>
          </a:prstGeom>
        </p:spPr>
      </p:pic>
      <p:sp>
        <p:nvSpPr>
          <p:cNvPr id="3" name="Content Placeholder 2">
            <a:extLst>
              <a:ext uri="{FF2B5EF4-FFF2-40B4-BE49-F238E27FC236}">
                <a16:creationId xmlns:a16="http://schemas.microsoft.com/office/drawing/2014/main" id="{2F7444EA-8C23-5D0F-A81A-FDABB5E8AFF6}"/>
              </a:ext>
            </a:extLst>
          </p:cNvPr>
          <p:cNvSpPr>
            <a:spLocks noGrp="1"/>
          </p:cNvSpPr>
          <p:nvPr>
            <p:ph idx="1"/>
          </p:nvPr>
        </p:nvSpPr>
        <p:spPr>
          <a:xfrm>
            <a:off x="4973623" y="1800169"/>
            <a:ext cx="7133034" cy="4325248"/>
          </a:xfrm>
        </p:spPr>
        <p:txBody>
          <a:bodyPr>
            <a:noAutofit/>
          </a:bodyPr>
          <a:lstStyle/>
          <a:p>
            <a:pPr>
              <a:lnSpc>
                <a:spcPct val="110000"/>
              </a:lnSpc>
            </a:pPr>
            <a:r>
              <a:rPr lang="en-US" sz="2400" dirty="0"/>
              <a:t>Initial Contact to Insured</a:t>
            </a:r>
          </a:p>
          <a:p>
            <a:pPr lvl="1">
              <a:lnSpc>
                <a:spcPct val="110000"/>
              </a:lnSpc>
            </a:pPr>
            <a:r>
              <a:rPr lang="en-US" sz="2000" dirty="0"/>
              <a:t>Via telephone</a:t>
            </a:r>
          </a:p>
          <a:p>
            <a:pPr lvl="1">
              <a:lnSpc>
                <a:spcPct val="110000"/>
              </a:lnSpc>
            </a:pPr>
            <a:r>
              <a:rPr lang="en-US" sz="2000" dirty="0"/>
              <a:t>Gather initial / preliminary information</a:t>
            </a:r>
          </a:p>
          <a:p>
            <a:pPr lvl="1">
              <a:lnSpc>
                <a:spcPct val="110000"/>
              </a:lnSpc>
            </a:pPr>
            <a:r>
              <a:rPr lang="en-US" sz="2000" dirty="0"/>
              <a:t>Notify the Insured of duty to protect the property</a:t>
            </a:r>
          </a:p>
          <a:p>
            <a:pPr lvl="1">
              <a:lnSpc>
                <a:spcPct val="110000"/>
              </a:lnSpc>
            </a:pPr>
            <a:r>
              <a:rPr lang="en-US" sz="2000" dirty="0"/>
              <a:t>Are other policies or insurance in place with other Carriers</a:t>
            </a:r>
          </a:p>
          <a:p>
            <a:pPr>
              <a:lnSpc>
                <a:spcPct val="110000"/>
              </a:lnSpc>
            </a:pPr>
            <a:r>
              <a:rPr lang="en-US" sz="2400" dirty="0"/>
              <a:t>Schedule site inspection</a:t>
            </a:r>
          </a:p>
          <a:p>
            <a:pPr lvl="1">
              <a:lnSpc>
                <a:spcPct val="110000"/>
              </a:lnSpc>
            </a:pPr>
            <a:r>
              <a:rPr lang="en-US" sz="2000" dirty="0"/>
              <a:t>With Named Insured</a:t>
            </a:r>
          </a:p>
          <a:p>
            <a:pPr lvl="1">
              <a:lnSpc>
                <a:spcPct val="110000"/>
              </a:lnSpc>
            </a:pPr>
            <a:r>
              <a:rPr lang="en-US" sz="2000" dirty="0"/>
              <a:t>With Named Insured and Public Adjuster / Contractor</a:t>
            </a:r>
          </a:p>
          <a:p>
            <a:pPr lvl="1">
              <a:lnSpc>
                <a:spcPct val="110000"/>
              </a:lnSpc>
            </a:pPr>
            <a:r>
              <a:rPr lang="en-US" sz="2000" dirty="0"/>
              <a:t>Adjuster with notification to Insured prior on scheduling call</a:t>
            </a:r>
          </a:p>
        </p:txBody>
      </p:sp>
      <p:pic>
        <p:nvPicPr>
          <p:cNvPr id="25" name="Picture 24">
            <a:extLst>
              <a:ext uri="{FF2B5EF4-FFF2-40B4-BE49-F238E27FC236}">
                <a16:creationId xmlns:a16="http://schemas.microsoft.com/office/drawing/2014/main" id="{BAC44D98-B853-4420-8ED4-E3792706D41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46625410-A0A9-42B8-96F9-540C7C42CB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248820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5" name="Straight Connector 14">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descr="Text, letter&#10;&#10;Description automatically generated">
            <a:extLst>
              <a:ext uri="{FF2B5EF4-FFF2-40B4-BE49-F238E27FC236}">
                <a16:creationId xmlns:a16="http://schemas.microsoft.com/office/drawing/2014/main" id="{C858A35A-5B18-9528-B9D6-5222DCF1AFC7}"/>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9091" t="9491"/>
          <a:stretch/>
        </p:blipFill>
        <p:spPr>
          <a:xfrm>
            <a:off x="2" y="10"/>
            <a:ext cx="12191695" cy="6857990"/>
          </a:xfrm>
          <a:prstGeom prst="rect">
            <a:avLst/>
          </a:prstGeom>
        </p:spPr>
      </p:pic>
      <p:sp>
        <p:nvSpPr>
          <p:cNvPr id="19" name="Rectangle 18">
            <a:extLst>
              <a:ext uri="{FF2B5EF4-FFF2-40B4-BE49-F238E27FC236}">
                <a16:creationId xmlns:a16="http://schemas.microsoft.com/office/drawing/2014/main" id="{368B8211-0B9F-4516-8771-3316E00DB9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1643" y="636753"/>
            <a:ext cx="8299435" cy="5572811"/>
          </a:xfrm>
          <a:prstGeom prst="rect">
            <a:avLst/>
          </a:prstGeom>
          <a:solidFill>
            <a:srgbClr val="000001">
              <a:alpha val="74902"/>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91E4C3-F031-FBD1-4C0C-40C947F8EF9E}"/>
              </a:ext>
            </a:extLst>
          </p:cNvPr>
          <p:cNvSpPr>
            <a:spLocks noGrp="1"/>
          </p:cNvSpPr>
          <p:nvPr>
            <p:ph type="title"/>
          </p:nvPr>
        </p:nvSpPr>
        <p:spPr>
          <a:xfrm>
            <a:off x="4063421" y="804520"/>
            <a:ext cx="6815731" cy="1049235"/>
          </a:xfrm>
        </p:spPr>
        <p:txBody>
          <a:bodyPr vert="horz" lIns="91440" tIns="45720" rIns="91440" bIns="45720" rtlCol="0" anchor="t">
            <a:normAutofit/>
          </a:bodyPr>
          <a:lstStyle/>
          <a:p>
            <a:r>
              <a:rPr lang="en-US" dirty="0">
                <a:solidFill>
                  <a:srgbClr val="FFFFFE"/>
                </a:solidFill>
              </a:rPr>
              <a:t>Documentation</a:t>
            </a:r>
          </a:p>
        </p:txBody>
      </p:sp>
      <p:cxnSp>
        <p:nvCxnSpPr>
          <p:cNvPr id="21" name="Straight Connector 20">
            <a:extLst>
              <a:ext uri="{FF2B5EF4-FFF2-40B4-BE49-F238E27FC236}">
                <a16:creationId xmlns:a16="http://schemas.microsoft.com/office/drawing/2014/main" id="{B7582E73-8B46-4A0E-944E-58357C8088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789" y="1847088"/>
            <a:ext cx="6813363" cy="0"/>
          </a:xfrm>
          <a:prstGeom prst="line">
            <a:avLst/>
          </a:prstGeom>
          <a:ln w="31750">
            <a:solidFill>
              <a:srgbClr val="A8783D"/>
            </a:solidFill>
          </a:ln>
        </p:spPr>
        <p:style>
          <a:lnRef idx="3">
            <a:schemeClr val="accent1"/>
          </a:lnRef>
          <a:fillRef idx="0">
            <a:schemeClr val="accent1"/>
          </a:fillRef>
          <a:effectRef idx="2">
            <a:schemeClr val="accent1"/>
          </a:effectRef>
          <a:fontRef idx="minor">
            <a:schemeClr val="tx1"/>
          </a:fontRef>
        </p:style>
      </p:cxnSp>
      <p:sp>
        <p:nvSpPr>
          <p:cNvPr id="3" name="Content Placeholder 2">
            <a:extLst>
              <a:ext uri="{FF2B5EF4-FFF2-40B4-BE49-F238E27FC236}">
                <a16:creationId xmlns:a16="http://schemas.microsoft.com/office/drawing/2014/main" id="{DBC69472-AA9D-4CFE-31A8-1EC727107055}"/>
              </a:ext>
            </a:extLst>
          </p:cNvPr>
          <p:cNvSpPr>
            <a:spLocks noGrp="1"/>
          </p:cNvSpPr>
          <p:nvPr>
            <p:ph sz="half" idx="2"/>
          </p:nvPr>
        </p:nvSpPr>
        <p:spPr>
          <a:xfrm>
            <a:off x="4063421" y="1846025"/>
            <a:ext cx="7348291" cy="4363538"/>
          </a:xfrm>
        </p:spPr>
        <p:txBody>
          <a:bodyPr vert="horz" lIns="91440" tIns="45720" rIns="91440" bIns="45720" rtlCol="0" anchor="t">
            <a:normAutofit/>
          </a:bodyPr>
          <a:lstStyle/>
          <a:p>
            <a:pPr>
              <a:lnSpc>
                <a:spcPct val="110000"/>
              </a:lnSpc>
              <a:buClr>
                <a:srgbClr val="A8783D"/>
              </a:buClr>
            </a:pPr>
            <a:r>
              <a:rPr lang="en-US" sz="2400" dirty="0">
                <a:solidFill>
                  <a:srgbClr val="FFFFFE"/>
                </a:solidFill>
              </a:rPr>
              <a:t>Non-Waiver Agreement</a:t>
            </a:r>
          </a:p>
          <a:p>
            <a:pPr lvl="1">
              <a:lnSpc>
                <a:spcPct val="110000"/>
              </a:lnSpc>
              <a:buClr>
                <a:srgbClr val="A8783D"/>
              </a:buClr>
            </a:pPr>
            <a:r>
              <a:rPr lang="en-US" sz="2000" dirty="0">
                <a:solidFill>
                  <a:srgbClr val="FFFFFE"/>
                </a:solidFill>
              </a:rPr>
              <a:t>Best practice is to operate under a Non-Waiver on all claims</a:t>
            </a:r>
          </a:p>
          <a:p>
            <a:pPr>
              <a:lnSpc>
                <a:spcPct val="110000"/>
              </a:lnSpc>
              <a:buClr>
                <a:srgbClr val="A8783D"/>
              </a:buClr>
            </a:pPr>
            <a:r>
              <a:rPr lang="en-US" sz="2400" dirty="0">
                <a:solidFill>
                  <a:srgbClr val="FFFFFE"/>
                </a:solidFill>
              </a:rPr>
              <a:t>Inspection Photos</a:t>
            </a:r>
          </a:p>
          <a:p>
            <a:pPr lvl="1">
              <a:lnSpc>
                <a:spcPct val="110000"/>
              </a:lnSpc>
              <a:buClr>
                <a:srgbClr val="A8783D"/>
              </a:buClr>
            </a:pPr>
            <a:r>
              <a:rPr lang="en-US" sz="2000" dirty="0">
                <a:solidFill>
                  <a:srgbClr val="FFFFFE"/>
                </a:solidFill>
              </a:rPr>
              <a:t>Photos of direct physical damage</a:t>
            </a:r>
          </a:p>
          <a:p>
            <a:pPr lvl="1">
              <a:lnSpc>
                <a:spcPct val="110000"/>
              </a:lnSpc>
              <a:buClr>
                <a:srgbClr val="A8783D"/>
              </a:buClr>
            </a:pPr>
            <a:r>
              <a:rPr lang="en-US" sz="2000" dirty="0">
                <a:solidFill>
                  <a:srgbClr val="FFFFFE"/>
                </a:solidFill>
              </a:rPr>
              <a:t>Photos of mechanical / wear and tear damage</a:t>
            </a:r>
          </a:p>
          <a:p>
            <a:pPr lvl="1">
              <a:lnSpc>
                <a:spcPct val="110000"/>
              </a:lnSpc>
              <a:buClr>
                <a:srgbClr val="A8783D"/>
              </a:buClr>
            </a:pPr>
            <a:r>
              <a:rPr lang="en-US" sz="2000" b="1" dirty="0">
                <a:solidFill>
                  <a:srgbClr val="FFFFFE"/>
                </a:solidFill>
              </a:rPr>
              <a:t>PHOTOS OF NON-DAMAGED AREAS</a:t>
            </a:r>
          </a:p>
          <a:p>
            <a:pPr>
              <a:lnSpc>
                <a:spcPct val="110000"/>
              </a:lnSpc>
              <a:buClr>
                <a:srgbClr val="A8783D"/>
              </a:buClr>
            </a:pPr>
            <a:r>
              <a:rPr lang="en-US" sz="2400" dirty="0">
                <a:solidFill>
                  <a:srgbClr val="FFFFFE"/>
                </a:solidFill>
              </a:rPr>
              <a:t>Repair Estimates</a:t>
            </a:r>
          </a:p>
          <a:p>
            <a:pPr lvl="1">
              <a:lnSpc>
                <a:spcPct val="110000"/>
              </a:lnSpc>
              <a:buClr>
                <a:srgbClr val="A8783D"/>
              </a:buClr>
            </a:pPr>
            <a:r>
              <a:rPr lang="en-US" sz="2000" dirty="0">
                <a:solidFill>
                  <a:srgbClr val="FFFFFE"/>
                </a:solidFill>
              </a:rPr>
              <a:t>Written by Adjuster</a:t>
            </a:r>
          </a:p>
          <a:p>
            <a:pPr lvl="1">
              <a:lnSpc>
                <a:spcPct val="110000"/>
              </a:lnSpc>
              <a:buClr>
                <a:srgbClr val="A8783D"/>
              </a:buClr>
            </a:pPr>
            <a:r>
              <a:rPr lang="en-US" sz="2000" dirty="0">
                <a:solidFill>
                  <a:srgbClr val="FFFFFE"/>
                </a:solidFill>
              </a:rPr>
              <a:t>Submitted by Contractor</a:t>
            </a:r>
          </a:p>
          <a:p>
            <a:pPr lvl="2">
              <a:lnSpc>
                <a:spcPct val="110000"/>
              </a:lnSpc>
              <a:buClr>
                <a:srgbClr val="A8783D"/>
              </a:buClr>
            </a:pPr>
            <a:r>
              <a:rPr lang="en-US" sz="1800" dirty="0">
                <a:solidFill>
                  <a:srgbClr val="FFFFFE"/>
                </a:solidFill>
              </a:rPr>
              <a:t>Insured may need to be notified</a:t>
            </a:r>
          </a:p>
        </p:txBody>
      </p:sp>
    </p:spTree>
    <p:extLst>
      <p:ext uri="{BB962C8B-B14F-4D97-AF65-F5344CB8AC3E}">
        <p14:creationId xmlns:p14="http://schemas.microsoft.com/office/powerpoint/2010/main" val="174565405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4481FED-62A4-F5E8-6FC9-EFF5D52BF017}"/>
              </a:ext>
            </a:extLst>
          </p:cNvPr>
          <p:cNvSpPr>
            <a:spLocks noGrp="1"/>
          </p:cNvSpPr>
          <p:nvPr>
            <p:ph idx="4294967295"/>
          </p:nvPr>
        </p:nvSpPr>
        <p:spPr>
          <a:xfrm>
            <a:off x="1138335" y="244832"/>
            <a:ext cx="10515600" cy="5838825"/>
          </a:xfrm>
        </p:spPr>
        <p:txBody>
          <a:bodyPr>
            <a:normAutofit fontScale="85000" lnSpcReduction="20000"/>
          </a:bodyPr>
          <a:lstStyle/>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NON-WAIVER AGREEMENT – (Sample)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IT IS HEREBY UNDERSTOOD AND AGREED by and between the parties signing this agreement, that any action taken by the hereinafter named Insurance Company or Companies in investigating the cause of loss, or investigating and ascertaining the amount of sound value, or the amount of loss and damage which occurred on or about  _____________________,  shall not waive or invalidate any of the terms or conditions of any policy or policies, and shall not waive or invalidate any rights whatever of either of the parties to this agreement.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IT IS FURTHER UNDERSTOOD AND AGREED that neither the examination of the insured or of any other person, the examination of the books of account, bills, invoices, or other vouchers of the insured or any other person, the request of any other information or the furnishing thereof or the incurring of any trouble or expense by the insured shall waive or invalidate any of the terms and conditions of the policy or policies, or any defense thereunder.</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THE INTENT of this agreement is to preserve the rights of all parties hereto, and to permit an investigation of the cause of loss, the investigation and ascertainment of the amount of sound value, or the amount of loss and damage, or any of them without regard to the liability of the hereinafter named Insurance Company or Companies.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WITNESS our hand this ________day of ___________________________.</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X__________________________ 	          X___________________________</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(Insured Signature)			          (Representative of Company)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___________________________	          FOR________________________</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0527864"/>
      </p:ext>
    </p:extLst>
  </p:cSld>
  <p:clrMapOvr>
    <a:masterClrMapping/>
  </p:clrMapOvr>
  <p:transition spd="slow">
    <p:push dir="u"/>
  </p:transition>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268</TotalTime>
  <Words>1414</Words>
  <Application>Microsoft Office PowerPoint</Application>
  <PresentationFormat>Widescreen</PresentationFormat>
  <Paragraphs>139</Paragraphs>
  <Slides>16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Gill Sans MT</vt:lpstr>
      <vt:lpstr>Times New Roman</vt:lpstr>
      <vt:lpstr>Gallery</vt:lpstr>
      <vt:lpstr>Worksheet</vt:lpstr>
      <vt:lpstr>Claims A-to-Z</vt:lpstr>
      <vt:lpstr>Legal Jargon</vt:lpstr>
      <vt:lpstr>Presentation setup</vt:lpstr>
      <vt:lpstr>Claim reported to Agent</vt:lpstr>
      <vt:lpstr>Verify Policy in Force</vt:lpstr>
      <vt:lpstr>Claim Setup</vt:lpstr>
      <vt:lpstr>Fact-Finding</vt:lpstr>
      <vt:lpstr>Documentation</vt:lpstr>
      <vt:lpstr>PowerPoint Presentation</vt:lpstr>
      <vt:lpstr>Documentation – Power Consumption</vt:lpstr>
      <vt:lpstr>Documentation Continued</vt:lpstr>
      <vt:lpstr>Documentation Continued</vt:lpstr>
      <vt:lpstr>Documentation Continued</vt:lpstr>
      <vt:lpstr>Claim Review / Evaluation</vt:lpstr>
      <vt:lpstr>Claim Resolution</vt:lpstr>
      <vt:lpstr>Claim Resolution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Claims A-to-Z</dc:title>
  <dc:creator>Colleen Cathcart</dc:creator>
  <cp:lastModifiedBy>Jackie RAKERS</cp:lastModifiedBy>
  <cp:revision>35</cp:revision>
  <dcterms:created xsi:type="dcterms:W3CDTF">2022-12-08T14:49:48Z</dcterms:created>
  <dcterms:modified xsi:type="dcterms:W3CDTF">2023-02-23T15:41:48Z</dcterms:modified>
</cp:coreProperties>
</file>